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4"/>
  </p:notesMasterIdLst>
  <p:handoutMasterIdLst>
    <p:handoutMasterId r:id="rId45"/>
  </p:handoutMasterIdLst>
  <p:sldIdLst>
    <p:sldId id="256" r:id="rId2"/>
    <p:sldId id="258" r:id="rId3"/>
    <p:sldId id="512" r:id="rId4"/>
    <p:sldId id="513" r:id="rId5"/>
    <p:sldId id="491" r:id="rId6"/>
    <p:sldId id="480" r:id="rId7"/>
    <p:sldId id="455" r:id="rId8"/>
    <p:sldId id="482" r:id="rId9"/>
    <p:sldId id="481" r:id="rId10"/>
    <p:sldId id="457" r:id="rId11"/>
    <p:sldId id="458" r:id="rId12"/>
    <p:sldId id="459" r:id="rId13"/>
    <p:sldId id="460" r:id="rId14"/>
    <p:sldId id="461" r:id="rId15"/>
    <p:sldId id="462" r:id="rId16"/>
    <p:sldId id="463" r:id="rId17"/>
    <p:sldId id="464" r:id="rId18"/>
    <p:sldId id="465" r:id="rId19"/>
    <p:sldId id="466" r:id="rId20"/>
    <p:sldId id="508" r:id="rId21"/>
    <p:sldId id="502" r:id="rId22"/>
    <p:sldId id="503" r:id="rId23"/>
    <p:sldId id="505" r:id="rId24"/>
    <p:sldId id="506" r:id="rId25"/>
    <p:sldId id="467" r:id="rId26"/>
    <p:sldId id="468" r:id="rId27"/>
    <p:sldId id="469" r:id="rId28"/>
    <p:sldId id="509" r:id="rId29"/>
    <p:sldId id="511" r:id="rId30"/>
    <p:sldId id="510" r:id="rId31"/>
    <p:sldId id="470" r:id="rId32"/>
    <p:sldId id="471" r:id="rId33"/>
    <p:sldId id="472" r:id="rId34"/>
    <p:sldId id="473" r:id="rId35"/>
    <p:sldId id="474" r:id="rId36"/>
    <p:sldId id="475" r:id="rId37"/>
    <p:sldId id="476" r:id="rId38"/>
    <p:sldId id="486" r:id="rId39"/>
    <p:sldId id="477" r:id="rId40"/>
    <p:sldId id="507" r:id="rId41"/>
    <p:sldId id="435" r:id="rId42"/>
    <p:sldId id="436" r:id="rId43"/>
  </p:sldIdLst>
  <p:sldSz cx="9144000" cy="6858000" type="screen4x3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00"/>
    <a:srgbClr val="333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546" autoAdjust="0"/>
    <p:restoredTop sz="94444" autoAdjust="0"/>
  </p:normalViewPr>
  <p:slideViewPr>
    <p:cSldViewPr>
      <p:cViewPr>
        <p:scale>
          <a:sx n="72" d="100"/>
          <a:sy n="72" d="100"/>
        </p:scale>
        <p:origin x="-470" y="19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image" Target="../media/image3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7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409C86-0DB4-461E-B411-3132234C96B9}" type="datetimeFigureOut">
              <a:rPr lang="en-US" smtClean="0"/>
              <a:pPr/>
              <a:t>1/29/2020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4552C4-BC4B-4C71-991C-7B2020479DE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11841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D492CD9C-0936-4CB5-8F47-4F37A3C1BD80}" type="datetimeFigureOut">
              <a:rPr lang="en-US" smtClean="0"/>
              <a:pPr/>
              <a:t>1/29/2020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2A8A4206-02EB-4F55-B83C-8E908C558B6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0461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4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16384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87"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16130" indent="-275434" defTabSz="931887">
              <a:defRPr sz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01738" indent="-220348" defTabSz="931887">
              <a:defRPr sz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542433" indent="-220348" defTabSz="931887">
              <a:defRPr sz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1983128" indent="-220348" defTabSz="931887">
              <a:defRPr sz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423823" indent="-220348" defTabSz="9318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864518" indent="-220348" defTabSz="9318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305213" indent="-220348" defTabSz="9318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745908" indent="-220348" defTabSz="9318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fld id="{CA7259D7-E5BB-D846-879C-4547B909DCAB}" type="slidenum">
              <a:rPr lang="en-US">
                <a:solidFill>
                  <a:srgbClr val="000000"/>
                </a:solidFill>
              </a:rPr>
              <a:pPr/>
              <a:t>5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66521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F5F1ACC-F19B-481E-AB4A-AFA49FF680D7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911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4112" y="4416099"/>
            <a:ext cx="5142177" cy="4182457"/>
          </a:xfrm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http://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infoscience.epfl.ch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/record/175537/files/2069.pdf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FREAK: Fast Retina 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Keypoint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Binary Robust Independent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mentary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Feature (BRIEF) [5], the Oriented Fast and Ro-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tated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BRIEF (ORB)[26], and the Binary Robust Invariant Scalable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Keypoints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[16] (BRISK) are good examples. 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8A4206-02EB-4F55-B83C-8E908C558B6E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2229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35FC9-4C7C-4839-AD87-B5CD13220982}" type="datetimeFigureOut">
              <a:rPr lang="en-US" smtClean="0"/>
              <a:pPr/>
              <a:t>1/29/2020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1B2BE-37E8-49C8-A941-FB00A9E058C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35FC9-4C7C-4839-AD87-B5CD13220982}" type="datetimeFigureOut">
              <a:rPr lang="en-US" smtClean="0"/>
              <a:pPr/>
              <a:t>1/29/2020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1B2BE-37E8-49C8-A941-FB00A9E058C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35FC9-4C7C-4839-AD87-B5CD13220982}" type="datetimeFigureOut">
              <a:rPr lang="en-US" smtClean="0"/>
              <a:pPr/>
              <a:t>1/29/2020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1B2BE-37E8-49C8-A941-FB00A9E058C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35FC9-4C7C-4839-AD87-B5CD13220982}" type="datetimeFigureOut">
              <a:rPr lang="en-US" smtClean="0"/>
              <a:pPr/>
              <a:t>1/29/2020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1B2BE-37E8-49C8-A941-FB00A9E058C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35FC9-4C7C-4839-AD87-B5CD13220982}" type="datetimeFigureOut">
              <a:rPr lang="en-US" smtClean="0"/>
              <a:pPr/>
              <a:t>1/29/2020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1B2BE-37E8-49C8-A941-FB00A9E058C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35FC9-4C7C-4839-AD87-B5CD13220982}" type="datetimeFigureOut">
              <a:rPr lang="en-US" smtClean="0"/>
              <a:pPr/>
              <a:t>1/29/2020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1B2BE-37E8-49C8-A941-FB00A9E058C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35FC9-4C7C-4839-AD87-B5CD13220982}" type="datetimeFigureOut">
              <a:rPr lang="en-US" smtClean="0"/>
              <a:pPr/>
              <a:t>1/29/2020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1B2BE-37E8-49C8-A941-FB00A9E058C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35FC9-4C7C-4839-AD87-B5CD13220982}" type="datetimeFigureOut">
              <a:rPr lang="en-US" smtClean="0"/>
              <a:pPr/>
              <a:t>1/29/2020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1B2BE-37E8-49C8-A941-FB00A9E058C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35FC9-4C7C-4839-AD87-B5CD13220982}" type="datetimeFigureOut">
              <a:rPr lang="en-US" smtClean="0"/>
              <a:pPr/>
              <a:t>1/29/2020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1B2BE-37E8-49C8-A941-FB00A9E058C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35FC9-4C7C-4839-AD87-B5CD13220982}" type="datetimeFigureOut">
              <a:rPr lang="en-US" smtClean="0"/>
              <a:pPr/>
              <a:t>1/29/2020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1B2BE-37E8-49C8-A941-FB00A9E058C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35FC9-4C7C-4839-AD87-B5CD13220982}" type="datetimeFigureOut">
              <a:rPr lang="en-US" smtClean="0"/>
              <a:pPr/>
              <a:t>1/29/2020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1B2BE-37E8-49C8-A941-FB00A9E058C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535FC9-4C7C-4839-AD87-B5CD13220982}" type="datetimeFigureOut">
              <a:rPr lang="en-US" smtClean="0"/>
              <a:pPr/>
              <a:t>1/29/2020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41B2BE-37E8-49C8-A941-FB00A9E058CF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wmf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hyperlink" Target="http://people.csail.mit.edu/albert/ladypack/wiki/index.php/Known_implementations_of_SIFT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603.09114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wmf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.ubc.ca/~lowe/keypoints/" TargetMode="External"/><Relationship Id="rId2" Type="http://schemas.openxmlformats.org/officeDocument/2006/relationships/hyperlink" Target="http://www.robots.ox.ac.uk/~vgg/research/affine/" TargetMode="Externa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2.png"/><Relationship Id="rId4" Type="http://schemas.openxmlformats.org/officeDocument/2006/relationships/hyperlink" Target="http://www.vision.ee.ethz.ch/~surf/" TargetMode="Externa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.cornell.edu/courses/cs6670/2009fa/projects/p1/project1.html" TargetMode="External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wmf"/><Relationship Id="rId3" Type="http://schemas.openxmlformats.org/officeDocument/2006/relationships/notesSlide" Target="../notesSlides/notesSlide1.xml"/><Relationship Id="rId7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.wmf"/><Relationship Id="rId5" Type="http://schemas.openxmlformats.org/officeDocument/2006/relationships/oleObject" Target="../embeddings/oleObject1.bin"/><Relationship Id="rId10" Type="http://schemas.openxmlformats.org/officeDocument/2006/relationships/image" Target="../media/image7.png"/><Relationship Id="rId4" Type="http://schemas.openxmlformats.org/officeDocument/2006/relationships/image" Target="../media/image5.jpeg"/><Relationship Id="rId9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hyperlink" Target="http://www.cs.ubc.ca/~lowe/keypoints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1000" y="1774384"/>
            <a:ext cx="8534400" cy="1469571"/>
          </a:xfrm>
        </p:spPr>
        <p:txBody>
          <a:bodyPr>
            <a:normAutofit/>
          </a:bodyPr>
          <a:lstStyle/>
          <a:p>
            <a:pPr algn="l"/>
            <a:r>
              <a:rPr lang="en-US" sz="3600" dirty="0"/>
              <a:t>Lecture 5: Feature descriptors and matching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-381000" y="-164275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CS5670: Computer Vision</a:t>
            </a: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-328550" y="826325"/>
            <a:ext cx="4876800" cy="175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Noah Snavely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1600200"/>
            <a:ext cx="9144000" cy="4572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101600" dist="762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1">
            <a:extLst>
              <a:ext uri="{FF2B5EF4-FFF2-40B4-BE49-F238E27FC236}">
                <a16:creationId xmlns:a16="http://schemas.microsoft.com/office/drawing/2014/main" xmlns="" id="{A7178FFE-4059-4B06-975F-216F86BE0D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3582" y="3352800"/>
            <a:ext cx="4263218" cy="2724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101600" dist="762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xmlns="" id="{A1DAF1CC-49A6-4FAA-9BCF-5F3B5B5836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01748" y="3048000"/>
            <a:ext cx="2856452" cy="3376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101600" dist="762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xmlns="" id="{849D13F3-0073-4AAB-9DF6-2AD53D089D6D}"/>
              </a:ext>
            </a:extLst>
          </p:cNvPr>
          <p:cNvCxnSpPr/>
          <p:nvPr/>
        </p:nvCxnSpPr>
        <p:spPr>
          <a:xfrm>
            <a:off x="2743200" y="4267200"/>
            <a:ext cx="4724400" cy="15240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xmlns="" id="{50614E9D-E6A9-4432-B8B0-69C7E4BCA91C}"/>
              </a:ext>
            </a:extLst>
          </p:cNvPr>
          <p:cNvCxnSpPr/>
          <p:nvPr/>
        </p:nvCxnSpPr>
        <p:spPr>
          <a:xfrm flipV="1">
            <a:off x="2383972" y="3657600"/>
            <a:ext cx="4495800" cy="60960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xmlns="" id="{FC29A14D-E4A0-4B36-8AA9-C585B3717FE0}"/>
              </a:ext>
            </a:extLst>
          </p:cNvPr>
          <p:cNvCxnSpPr/>
          <p:nvPr/>
        </p:nvCxnSpPr>
        <p:spPr>
          <a:xfrm>
            <a:off x="2667000" y="4953000"/>
            <a:ext cx="4724400" cy="76200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Invariance</a:t>
            </a:r>
          </a:p>
        </p:txBody>
      </p:sp>
      <p:sp>
        <p:nvSpPr>
          <p:cNvPr id="6144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dirty="0"/>
              <a:t>Suppose we are comparing two images I</a:t>
            </a:r>
            <a:r>
              <a:rPr lang="en-US" baseline="-25000" dirty="0"/>
              <a:t>1</a:t>
            </a:r>
            <a:r>
              <a:rPr lang="en-US" dirty="0"/>
              <a:t> and I</a:t>
            </a:r>
            <a:r>
              <a:rPr lang="en-US" baseline="-25000" dirty="0"/>
              <a:t>2</a:t>
            </a:r>
          </a:p>
          <a:p>
            <a:pPr lvl="1"/>
            <a:r>
              <a:rPr lang="en-US" dirty="0"/>
              <a:t>I</a:t>
            </a:r>
            <a:r>
              <a:rPr lang="en-US" baseline="-25000" dirty="0"/>
              <a:t>2</a:t>
            </a:r>
            <a:r>
              <a:rPr lang="en-US" dirty="0"/>
              <a:t> may be a transformed version of I</a:t>
            </a:r>
            <a:r>
              <a:rPr lang="en-US" baseline="-25000" dirty="0"/>
              <a:t>1</a:t>
            </a:r>
          </a:p>
          <a:p>
            <a:pPr lvl="1"/>
            <a:r>
              <a:rPr lang="en-US" dirty="0"/>
              <a:t>What kinds of transformations are we likely to encounter in practice?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Invariant descriptors</a:t>
            </a:r>
          </a:p>
        </p:txBody>
      </p:sp>
      <p:sp>
        <p:nvSpPr>
          <p:cNvPr id="62467" name="Content Placeholder 2"/>
          <p:cNvSpPr>
            <a:spLocks noGrp="1"/>
          </p:cNvSpPr>
          <p:nvPr>
            <p:ph idx="1"/>
          </p:nvPr>
        </p:nvSpPr>
        <p:spPr>
          <a:xfrm>
            <a:off x="228600" y="1600200"/>
            <a:ext cx="8686800" cy="4983162"/>
          </a:xfrm>
        </p:spPr>
        <p:txBody>
          <a:bodyPr>
            <a:normAutofit/>
          </a:bodyPr>
          <a:lstStyle/>
          <a:p>
            <a:r>
              <a:rPr lang="en-US" dirty="0"/>
              <a:t>We looked at invariant / equivariant </a:t>
            </a:r>
            <a:r>
              <a:rPr lang="en-US" b="1" dirty="0"/>
              <a:t>detectors</a:t>
            </a:r>
          </a:p>
          <a:p>
            <a:endParaRPr lang="en-US" sz="2200" dirty="0"/>
          </a:p>
          <a:p>
            <a:r>
              <a:rPr lang="en-US" dirty="0"/>
              <a:t>Most feature descriptors are also designed to be invariant to </a:t>
            </a:r>
          </a:p>
          <a:p>
            <a:pPr lvl="1"/>
            <a:r>
              <a:rPr lang="en-US" sz="2600" dirty="0"/>
              <a:t>Translation, 2D rotation, scale</a:t>
            </a:r>
          </a:p>
          <a:p>
            <a:endParaRPr lang="en-US" sz="2400" dirty="0"/>
          </a:p>
          <a:p>
            <a:r>
              <a:rPr lang="en-US" dirty="0"/>
              <a:t>They can usually also handle</a:t>
            </a:r>
          </a:p>
          <a:p>
            <a:pPr lvl="1"/>
            <a:r>
              <a:rPr lang="en-US" sz="2600" dirty="0"/>
              <a:t>Limited 3D rotations (SIFT works up to about 60 degrees)</a:t>
            </a:r>
          </a:p>
          <a:p>
            <a:pPr lvl="1"/>
            <a:r>
              <a:rPr lang="en-US" sz="2600" dirty="0"/>
              <a:t>Limited affine transforms (some are fully affine invariant)</a:t>
            </a:r>
          </a:p>
          <a:p>
            <a:pPr lvl="1"/>
            <a:r>
              <a:rPr lang="en-US" sz="2600" dirty="0"/>
              <a:t>Limited illumination/contrast changes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to achieve invariance</a:t>
            </a:r>
            <a:endParaRPr lang="en-US" sz="1800"/>
          </a:p>
        </p:txBody>
      </p:sp>
      <p:sp>
        <p:nvSpPr>
          <p:cNvPr id="63491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Tx/>
              <a:buNone/>
            </a:pPr>
            <a:r>
              <a:rPr lang="en-US" sz="2800" dirty="0"/>
              <a:t>Need both of the following:</a:t>
            </a:r>
          </a:p>
          <a:p>
            <a:pPr marL="457200" indent="-457200">
              <a:buFontTx/>
              <a:buAutoNum type="arabicPeriod"/>
            </a:pPr>
            <a:r>
              <a:rPr lang="en-US" sz="2800" dirty="0"/>
              <a:t>Make sure your detector is invariant</a:t>
            </a:r>
            <a:endParaRPr lang="en-US" sz="2800" baseline="-25000" dirty="0"/>
          </a:p>
          <a:p>
            <a:pPr marL="457200" indent="-457200">
              <a:buFontTx/>
              <a:buNone/>
            </a:pPr>
            <a:r>
              <a:rPr lang="en-US" sz="2800" dirty="0"/>
              <a:t>2.  Design an invariant feature descriptor</a:t>
            </a:r>
          </a:p>
          <a:p>
            <a:pPr lvl="1"/>
            <a:r>
              <a:rPr lang="en-US" sz="2400" dirty="0"/>
              <a:t>Simplest descriptor: a single 0</a:t>
            </a:r>
          </a:p>
          <a:p>
            <a:pPr lvl="2"/>
            <a:r>
              <a:rPr lang="en-US" sz="2000" dirty="0"/>
              <a:t>What’s this invariant to?</a:t>
            </a:r>
          </a:p>
          <a:p>
            <a:pPr lvl="1"/>
            <a:r>
              <a:rPr lang="en-US" sz="2400" dirty="0"/>
              <a:t>Next simplest descriptor:  a square, axis-aligned 5x5 window of pixels </a:t>
            </a:r>
          </a:p>
          <a:p>
            <a:pPr lvl="2"/>
            <a:r>
              <a:rPr lang="en-US" sz="2000" dirty="0"/>
              <a:t>What’s this invariant to?</a:t>
            </a:r>
          </a:p>
          <a:p>
            <a:pPr lvl="1"/>
            <a:r>
              <a:rPr lang="en-US" sz="2400" dirty="0"/>
              <a:t>Let’s look at some better approaches…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14" name="Picture 11" descr="matierb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38400" y="3547322"/>
            <a:ext cx="4267200" cy="30058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4515" name="Rectangle 12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1"/>
            <a:ext cx="8229600" cy="2133600"/>
          </a:xfrm>
          <a:noFill/>
        </p:spPr>
        <p:txBody>
          <a:bodyPr>
            <a:normAutofit/>
          </a:bodyPr>
          <a:lstStyle/>
          <a:p>
            <a:r>
              <a:rPr lang="en-US" sz="2400" dirty="0"/>
              <a:t>Find dominant orientation of the image patch</a:t>
            </a:r>
          </a:p>
          <a:p>
            <a:pPr lvl="1"/>
            <a:r>
              <a:rPr lang="en-US" sz="2000" dirty="0"/>
              <a:t>E.g., given by </a:t>
            </a:r>
            <a:r>
              <a:rPr lang="en-US" sz="2000" b="1" dirty="0" err="1"/>
              <a:t>x</a:t>
            </a:r>
            <a:r>
              <a:rPr lang="en-US" sz="2000" b="1" baseline="-25000" dirty="0" err="1"/>
              <a:t>max</a:t>
            </a:r>
            <a:r>
              <a:rPr lang="en-US" sz="2000" dirty="0"/>
              <a:t>, the eigenvector of </a:t>
            </a:r>
            <a:r>
              <a:rPr lang="en-US" sz="2000" b="1" dirty="0"/>
              <a:t>H</a:t>
            </a:r>
            <a:r>
              <a:rPr lang="en-US" sz="2000" dirty="0"/>
              <a:t> corresponding to </a:t>
            </a:r>
            <a:r>
              <a:rPr lang="en-US" sz="2000" dirty="0">
                <a:sym typeface="Symbol" pitchFamily="18" charset="2"/>
              </a:rPr>
              <a:t></a:t>
            </a:r>
            <a:r>
              <a:rPr lang="en-US" sz="2000" baseline="-25000" dirty="0">
                <a:sym typeface="Symbol" pitchFamily="18" charset="2"/>
              </a:rPr>
              <a:t>max</a:t>
            </a:r>
            <a:r>
              <a:rPr lang="en-US" sz="2000" dirty="0">
                <a:sym typeface="Symbol" pitchFamily="18" charset="2"/>
              </a:rPr>
              <a:t> (</a:t>
            </a:r>
            <a:r>
              <a:rPr lang="en-US" sz="2000" dirty="0"/>
              <a:t>the </a:t>
            </a:r>
            <a:r>
              <a:rPr lang="en-US" sz="2000" i="1" dirty="0"/>
              <a:t>larger</a:t>
            </a:r>
            <a:r>
              <a:rPr lang="en-US" sz="2000" dirty="0"/>
              <a:t> eigenvalue)</a:t>
            </a:r>
          </a:p>
          <a:p>
            <a:pPr lvl="1"/>
            <a:r>
              <a:rPr lang="en-US" sz="2000" dirty="0"/>
              <a:t>Or simply the orientation of the (smoothed) gradient</a:t>
            </a:r>
          </a:p>
          <a:p>
            <a:pPr lvl="1"/>
            <a:r>
              <a:rPr lang="en-US" sz="2000" dirty="0"/>
              <a:t>Rotate the patch according to this angle</a:t>
            </a:r>
          </a:p>
        </p:txBody>
      </p:sp>
      <p:sp>
        <p:nvSpPr>
          <p:cNvPr id="64516" name="Rectangle 13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/>
              <a:t>Rotation invariance for </a:t>
            </a:r>
            <a:br>
              <a:rPr lang="en-US" sz="4000" dirty="0"/>
            </a:br>
            <a:r>
              <a:rPr lang="en-US" sz="4000" dirty="0"/>
              <a:t>feature descriptors</a:t>
            </a:r>
          </a:p>
        </p:txBody>
      </p:sp>
      <p:sp>
        <p:nvSpPr>
          <p:cNvPr id="64517" name="Rectangle 14"/>
          <p:cNvSpPr>
            <a:spLocks noChangeArrowheads="1"/>
          </p:cNvSpPr>
          <p:nvPr/>
        </p:nvSpPr>
        <p:spPr bwMode="auto">
          <a:xfrm>
            <a:off x="3460763" y="6519446"/>
            <a:ext cx="234622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b="0" dirty="0"/>
              <a:t>Figure by Matthew Brown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152400" y="1752600"/>
            <a:ext cx="3657600" cy="4525963"/>
          </a:xfrm>
        </p:spPr>
        <p:txBody>
          <a:bodyPr/>
          <a:lstStyle/>
          <a:p>
            <a:pPr>
              <a:buFontTx/>
              <a:buNone/>
            </a:pPr>
            <a:r>
              <a:rPr lang="en-US" sz="2000" dirty="0"/>
              <a:t>Take 40x40 square window around detected feature</a:t>
            </a:r>
          </a:p>
          <a:p>
            <a:pPr lvl="1"/>
            <a:r>
              <a:rPr lang="en-US" sz="1800" dirty="0"/>
              <a:t>Scale to 1/5 size (using </a:t>
            </a:r>
            <a:r>
              <a:rPr lang="en-US" sz="1800" dirty="0" err="1"/>
              <a:t>prefiltering</a:t>
            </a:r>
            <a:r>
              <a:rPr lang="en-US" sz="1800" dirty="0"/>
              <a:t>)</a:t>
            </a:r>
          </a:p>
          <a:p>
            <a:pPr lvl="1"/>
            <a:r>
              <a:rPr lang="en-US" sz="1800" dirty="0"/>
              <a:t>Rotate to horizontal</a:t>
            </a:r>
          </a:p>
          <a:p>
            <a:pPr lvl="1"/>
            <a:r>
              <a:rPr lang="en-US" sz="1800" dirty="0"/>
              <a:t>Sample 8x8 square window centered at feature</a:t>
            </a:r>
          </a:p>
          <a:p>
            <a:pPr lvl="1"/>
            <a:r>
              <a:rPr lang="en-US" sz="1800" dirty="0"/>
              <a:t>Intensity normalize the window by subtracting the mean, dividing by the standard deviation in the window (why?)</a:t>
            </a:r>
          </a:p>
        </p:txBody>
      </p:sp>
      <p:sp>
        <p:nvSpPr>
          <p:cNvPr id="6553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786312" y="4876800"/>
            <a:ext cx="2895600" cy="457200"/>
          </a:xfrm>
          <a:noFill/>
        </p:spPr>
        <p:txBody>
          <a:bodyPr/>
          <a:lstStyle/>
          <a:p>
            <a:r>
              <a:rPr lang="en-US"/>
              <a:t>CSE 576: Computer Vision</a:t>
            </a:r>
          </a:p>
        </p:txBody>
      </p:sp>
      <p:pic>
        <p:nvPicPr>
          <p:cNvPr id="65540" name="Picture 2" descr="matierb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19512" y="1828800"/>
            <a:ext cx="4962525" cy="3495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5541" name="Rectangle 3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>
                <a:solidFill>
                  <a:srgbClr val="0066FF"/>
                </a:solidFill>
              </a:rPr>
              <a:t>M</a:t>
            </a:r>
            <a:r>
              <a:rPr lang="en-US"/>
              <a:t>ultiscale </a:t>
            </a:r>
            <a:r>
              <a:rPr lang="en-US">
                <a:solidFill>
                  <a:srgbClr val="0066FF"/>
                </a:solidFill>
              </a:rPr>
              <a:t>O</a:t>
            </a:r>
            <a:r>
              <a:rPr lang="en-US"/>
              <a:t>riented </a:t>
            </a:r>
            <a:r>
              <a:rPr lang="en-US">
                <a:solidFill>
                  <a:srgbClr val="0066FF"/>
                </a:solidFill>
              </a:rPr>
              <a:t>P</a:t>
            </a:r>
            <a:r>
              <a:rPr lang="en-US"/>
              <a:t>atche</a:t>
            </a:r>
            <a:r>
              <a:rPr lang="en-US">
                <a:solidFill>
                  <a:srgbClr val="0066FF"/>
                </a:solidFill>
              </a:rPr>
              <a:t>S</a:t>
            </a:r>
            <a:r>
              <a:rPr lang="en-US"/>
              <a:t> descriptor</a:t>
            </a:r>
          </a:p>
        </p:txBody>
      </p:sp>
      <p:pic>
        <p:nvPicPr>
          <p:cNvPr id="65542" name="Picture 5" descr="matierbf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161212" y="3113088"/>
            <a:ext cx="1982788" cy="1987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5543" name="Line 6"/>
          <p:cNvSpPr>
            <a:spLocks noChangeShapeType="1"/>
          </p:cNvSpPr>
          <p:nvPr/>
        </p:nvSpPr>
        <p:spPr bwMode="auto">
          <a:xfrm>
            <a:off x="7148512" y="2819400"/>
            <a:ext cx="1990725" cy="1588"/>
          </a:xfrm>
          <a:prstGeom prst="line">
            <a:avLst/>
          </a:prstGeom>
          <a:noFill/>
          <a:ln w="50800">
            <a:solidFill>
              <a:srgbClr val="0000FF"/>
            </a:solidFill>
            <a:round/>
            <a:headEnd type="triangle" w="lg" len="med"/>
            <a:tailEnd type="triangle" w="lg" len="med"/>
          </a:ln>
        </p:spPr>
        <p:txBody>
          <a:bodyPr/>
          <a:lstStyle/>
          <a:p>
            <a:endParaRPr lang="en-US"/>
          </a:p>
        </p:txBody>
      </p:sp>
      <p:sp>
        <p:nvSpPr>
          <p:cNvPr id="65544" name="Line 7"/>
          <p:cNvSpPr>
            <a:spLocks noChangeShapeType="1"/>
          </p:cNvSpPr>
          <p:nvPr/>
        </p:nvSpPr>
        <p:spPr bwMode="auto">
          <a:xfrm>
            <a:off x="6005512" y="2573338"/>
            <a:ext cx="596900" cy="123825"/>
          </a:xfrm>
          <a:prstGeom prst="line">
            <a:avLst/>
          </a:prstGeom>
          <a:noFill/>
          <a:ln w="31750">
            <a:solidFill>
              <a:srgbClr val="0000FF"/>
            </a:solidFill>
            <a:round/>
            <a:headEnd type="triangle" w="lg" len="med"/>
            <a:tailEnd type="triangle" w="lg" len="med"/>
          </a:ln>
        </p:spPr>
        <p:txBody>
          <a:bodyPr/>
          <a:lstStyle/>
          <a:p>
            <a:endParaRPr lang="en-US"/>
          </a:p>
        </p:txBody>
      </p:sp>
      <p:sp>
        <p:nvSpPr>
          <p:cNvPr id="65545" name="Text Box 8"/>
          <p:cNvSpPr txBox="1">
            <a:spLocks noChangeArrowheads="1"/>
          </p:cNvSpPr>
          <p:nvPr/>
        </p:nvSpPr>
        <p:spPr bwMode="auto">
          <a:xfrm>
            <a:off x="7453312" y="2286000"/>
            <a:ext cx="1166813" cy="396875"/>
          </a:xfrm>
          <a:prstGeom prst="rect">
            <a:avLst/>
          </a:prstGeom>
          <a:noFill/>
          <a:ln w="38100">
            <a:noFill/>
            <a:miter lim="800000"/>
            <a:headEnd type="none" w="lg" len="med"/>
            <a:tailEnd type="none" w="lg" len="med"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rgbClr val="CCECFF"/>
                </a:solidFill>
                <a:latin typeface="Verdana" pitchFamily="34" charset="0"/>
              </a:rPr>
              <a:t>8 pixels</a:t>
            </a:r>
          </a:p>
        </p:txBody>
      </p:sp>
      <p:sp>
        <p:nvSpPr>
          <p:cNvPr id="65546" name="Text Box 9"/>
          <p:cNvSpPr txBox="1">
            <a:spLocks noChangeArrowheads="1"/>
          </p:cNvSpPr>
          <p:nvPr/>
        </p:nvSpPr>
        <p:spPr bwMode="auto">
          <a:xfrm rot="720000">
            <a:off x="5853112" y="2286000"/>
            <a:ext cx="1098550" cy="336550"/>
          </a:xfrm>
          <a:prstGeom prst="rect">
            <a:avLst/>
          </a:prstGeom>
          <a:noFill/>
          <a:ln w="38100">
            <a:noFill/>
            <a:miter lim="800000"/>
            <a:headEnd type="none" w="lg" len="med"/>
            <a:tailEnd type="none" w="lg" len="med"/>
          </a:ln>
        </p:spPr>
        <p:txBody>
          <a:bodyPr wrap="none">
            <a:spAutoFit/>
          </a:bodyPr>
          <a:lstStyle/>
          <a:p>
            <a:r>
              <a:rPr lang="en-US" sz="1600">
                <a:solidFill>
                  <a:srgbClr val="CCECFF"/>
                </a:solidFill>
                <a:latin typeface="Verdana" pitchFamily="34" charset="0"/>
              </a:rPr>
              <a:t>40 pixels</a:t>
            </a:r>
          </a:p>
        </p:txBody>
      </p:sp>
      <p:sp>
        <p:nvSpPr>
          <p:cNvPr id="65547" name="Rectangle 14"/>
          <p:cNvSpPr>
            <a:spLocks noChangeArrowheads="1"/>
          </p:cNvSpPr>
          <p:nvPr/>
        </p:nvSpPr>
        <p:spPr bwMode="auto">
          <a:xfrm>
            <a:off x="6127597" y="6550223"/>
            <a:ext cx="3016403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 b="0"/>
              <a:t>Adapted from slide by Matthew Brown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Detections at multiple scales</a:t>
            </a:r>
          </a:p>
        </p:txBody>
      </p:sp>
      <p:pic>
        <p:nvPicPr>
          <p:cNvPr id="66563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57150" y="1443038"/>
            <a:ext cx="9124950" cy="4652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4"/>
          <p:cNvSpPr txBox="1">
            <a:spLocks noChangeArrowheads="1"/>
          </p:cNvSpPr>
          <p:nvPr/>
        </p:nvSpPr>
        <p:spPr bwMode="auto">
          <a:xfrm>
            <a:off x="685800" y="1371600"/>
            <a:ext cx="800100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sz="2000" b="0" dirty="0"/>
              <a:t>Basic idea:</a:t>
            </a:r>
          </a:p>
          <a:p>
            <a:pPr marL="742950" lvl="1" indent="-285750">
              <a:spcBef>
                <a:spcPct val="20000"/>
              </a:spcBef>
              <a:buFontTx/>
              <a:buChar char="•"/>
            </a:pPr>
            <a:r>
              <a:rPr lang="en-US" sz="1800" b="0" dirty="0"/>
              <a:t>Take 16x16 square window around detected feature</a:t>
            </a:r>
          </a:p>
          <a:p>
            <a:pPr marL="742950" lvl="1" indent="-285750">
              <a:spcBef>
                <a:spcPct val="20000"/>
              </a:spcBef>
              <a:buFontTx/>
              <a:buChar char="•"/>
            </a:pPr>
            <a:r>
              <a:rPr lang="en-US" sz="1800" b="0" dirty="0"/>
              <a:t>Compute edge orientation (angle of the gradient - 90</a:t>
            </a:r>
            <a:r>
              <a:rPr lang="en-US" sz="1800" b="0" dirty="0">
                <a:sym typeface="Symbol" pitchFamily="18" charset="2"/>
              </a:rPr>
              <a:t></a:t>
            </a:r>
            <a:r>
              <a:rPr lang="en-US" sz="1800" b="0" dirty="0"/>
              <a:t>) for each pixel</a:t>
            </a:r>
          </a:p>
          <a:p>
            <a:pPr marL="742950" lvl="1" indent="-285750">
              <a:spcBef>
                <a:spcPct val="20000"/>
              </a:spcBef>
              <a:buFontTx/>
              <a:buChar char="•"/>
            </a:pPr>
            <a:r>
              <a:rPr lang="en-US" sz="1800" b="0" dirty="0"/>
              <a:t>Throw out weak edges (threshold gradient magnitude)</a:t>
            </a:r>
          </a:p>
          <a:p>
            <a:pPr marL="742950" lvl="1" indent="-285750">
              <a:spcBef>
                <a:spcPct val="20000"/>
              </a:spcBef>
              <a:buFontTx/>
              <a:buChar char="•"/>
            </a:pPr>
            <a:r>
              <a:rPr lang="en-US" sz="1800" b="0" dirty="0"/>
              <a:t>Create histogram of surviving edge orientations</a:t>
            </a:r>
          </a:p>
        </p:txBody>
      </p:sp>
      <p:sp>
        <p:nvSpPr>
          <p:cNvPr id="6758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0066FF"/>
                </a:solidFill>
              </a:rPr>
              <a:t>S</a:t>
            </a:r>
            <a:r>
              <a:rPr lang="en-US"/>
              <a:t>cale </a:t>
            </a:r>
            <a:r>
              <a:rPr lang="en-US">
                <a:solidFill>
                  <a:srgbClr val="0066FF"/>
                </a:solidFill>
              </a:rPr>
              <a:t>I</a:t>
            </a:r>
            <a:r>
              <a:rPr lang="en-US"/>
              <a:t>nvariant </a:t>
            </a:r>
            <a:r>
              <a:rPr lang="en-US">
                <a:solidFill>
                  <a:srgbClr val="0066FF"/>
                </a:solidFill>
              </a:rPr>
              <a:t>F</a:t>
            </a:r>
            <a:r>
              <a:rPr lang="en-US"/>
              <a:t>eature </a:t>
            </a:r>
            <a:r>
              <a:rPr lang="en-US">
                <a:solidFill>
                  <a:srgbClr val="0066FF"/>
                </a:solidFill>
              </a:rPr>
              <a:t>T</a:t>
            </a:r>
            <a:r>
              <a:rPr lang="en-US"/>
              <a:t>ransform</a:t>
            </a:r>
          </a:p>
        </p:txBody>
      </p:sp>
      <p:sp>
        <p:nvSpPr>
          <p:cNvPr id="67588" name="Rectangle 14"/>
          <p:cNvSpPr>
            <a:spLocks noChangeArrowheads="1"/>
          </p:cNvSpPr>
          <p:nvPr/>
        </p:nvSpPr>
        <p:spPr bwMode="auto">
          <a:xfrm>
            <a:off x="6473589" y="6550223"/>
            <a:ext cx="2670411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 b="0"/>
              <a:t>Adapted from slide by David Lowe</a:t>
            </a:r>
          </a:p>
        </p:txBody>
      </p:sp>
      <p:pic>
        <p:nvPicPr>
          <p:cNvPr id="67589" name="Picture 4" descr="descrip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73213" y="3116262"/>
            <a:ext cx="6580187" cy="3132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7590" name="Rectangle 11"/>
          <p:cNvSpPr>
            <a:spLocks noChangeArrowheads="1"/>
          </p:cNvSpPr>
          <p:nvPr/>
        </p:nvSpPr>
        <p:spPr bwMode="auto">
          <a:xfrm>
            <a:off x="5562600" y="3116262"/>
            <a:ext cx="2590800" cy="3132138"/>
          </a:xfrm>
          <a:prstGeom prst="rect">
            <a:avLst/>
          </a:pr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grpSp>
        <p:nvGrpSpPr>
          <p:cNvPr id="2" name="Group 26"/>
          <p:cNvGrpSpPr>
            <a:grpSpLocks/>
          </p:cNvGrpSpPr>
          <p:nvPr/>
        </p:nvGrpSpPr>
        <p:grpSpPr bwMode="auto">
          <a:xfrm>
            <a:off x="5715000" y="3268662"/>
            <a:ext cx="2362200" cy="1300163"/>
            <a:chOff x="5715000" y="4343400"/>
            <a:chExt cx="2362200" cy="1299865"/>
          </a:xfrm>
        </p:grpSpPr>
        <p:cxnSp>
          <p:nvCxnSpPr>
            <p:cNvPr id="67603" name="Straight Arrow Connector 13"/>
            <p:cNvCxnSpPr>
              <a:cxnSpLocks noChangeShapeType="1"/>
            </p:cNvCxnSpPr>
            <p:nvPr/>
          </p:nvCxnSpPr>
          <p:spPr bwMode="auto">
            <a:xfrm>
              <a:off x="5791200" y="5256212"/>
              <a:ext cx="2133600" cy="158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arrow" w="med" len="med"/>
            </a:ln>
          </p:spPr>
        </p:cxnSp>
        <p:sp>
          <p:nvSpPr>
            <p:cNvPr id="67604" name="Rectangle 20"/>
            <p:cNvSpPr>
              <a:spLocks noChangeArrowheads="1"/>
            </p:cNvSpPr>
            <p:nvPr/>
          </p:nvSpPr>
          <p:spPr bwMode="auto">
            <a:xfrm>
              <a:off x="5791200" y="4343400"/>
              <a:ext cx="228600" cy="912812"/>
            </a:xfrm>
            <a:prstGeom prst="rect">
              <a:avLst/>
            </a:prstGeom>
            <a:solidFill>
              <a:srgbClr val="FFC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7605" name="Rectangle 15"/>
            <p:cNvSpPr>
              <a:spLocks noChangeArrowheads="1"/>
            </p:cNvSpPr>
            <p:nvPr/>
          </p:nvSpPr>
          <p:spPr bwMode="auto">
            <a:xfrm>
              <a:off x="6019800" y="4800600"/>
              <a:ext cx="228600" cy="455612"/>
            </a:xfrm>
            <a:prstGeom prst="rect">
              <a:avLst/>
            </a:prstGeom>
            <a:solidFill>
              <a:srgbClr val="FFC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7606" name="Rectangle 16"/>
            <p:cNvSpPr>
              <a:spLocks noChangeArrowheads="1"/>
            </p:cNvSpPr>
            <p:nvPr/>
          </p:nvSpPr>
          <p:spPr bwMode="auto">
            <a:xfrm>
              <a:off x="6248400" y="4953000"/>
              <a:ext cx="228600" cy="303212"/>
            </a:xfrm>
            <a:prstGeom prst="rect">
              <a:avLst/>
            </a:prstGeom>
            <a:solidFill>
              <a:srgbClr val="FFC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7607" name="Rectangle 17"/>
            <p:cNvSpPr>
              <a:spLocks noChangeArrowheads="1"/>
            </p:cNvSpPr>
            <p:nvPr/>
          </p:nvSpPr>
          <p:spPr bwMode="auto">
            <a:xfrm>
              <a:off x="6477000" y="5177134"/>
              <a:ext cx="228600" cy="79077"/>
            </a:xfrm>
            <a:prstGeom prst="rect">
              <a:avLst/>
            </a:prstGeom>
            <a:solidFill>
              <a:srgbClr val="FFC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7608" name="Rectangle 18"/>
            <p:cNvSpPr>
              <a:spLocks noChangeArrowheads="1"/>
            </p:cNvSpPr>
            <p:nvPr/>
          </p:nvSpPr>
          <p:spPr bwMode="auto">
            <a:xfrm>
              <a:off x="6705600" y="4953000"/>
              <a:ext cx="228600" cy="303212"/>
            </a:xfrm>
            <a:prstGeom prst="rect">
              <a:avLst/>
            </a:prstGeom>
            <a:solidFill>
              <a:srgbClr val="FFC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7609" name="Rectangle 19"/>
            <p:cNvSpPr>
              <a:spLocks noChangeArrowheads="1"/>
            </p:cNvSpPr>
            <p:nvPr/>
          </p:nvSpPr>
          <p:spPr bwMode="auto">
            <a:xfrm>
              <a:off x="6934200" y="5177134"/>
              <a:ext cx="228600" cy="79078"/>
            </a:xfrm>
            <a:prstGeom prst="rect">
              <a:avLst/>
            </a:prstGeom>
            <a:solidFill>
              <a:srgbClr val="FFC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7610" name="Rectangle 20"/>
            <p:cNvSpPr>
              <a:spLocks noChangeArrowheads="1"/>
            </p:cNvSpPr>
            <p:nvPr/>
          </p:nvSpPr>
          <p:spPr bwMode="auto">
            <a:xfrm>
              <a:off x="7162800" y="4953000"/>
              <a:ext cx="228600" cy="303212"/>
            </a:xfrm>
            <a:prstGeom prst="rect">
              <a:avLst/>
            </a:prstGeom>
            <a:solidFill>
              <a:srgbClr val="FFC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7611" name="Rectangle 21"/>
            <p:cNvSpPr>
              <a:spLocks noChangeArrowheads="1"/>
            </p:cNvSpPr>
            <p:nvPr/>
          </p:nvSpPr>
          <p:spPr bwMode="auto">
            <a:xfrm>
              <a:off x="7391400" y="4953000"/>
              <a:ext cx="228600" cy="304800"/>
            </a:xfrm>
            <a:prstGeom prst="rect">
              <a:avLst/>
            </a:prstGeom>
            <a:solidFill>
              <a:srgbClr val="FFC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7612" name="TextBox 23"/>
            <p:cNvSpPr txBox="1">
              <a:spLocks noChangeArrowheads="1"/>
            </p:cNvSpPr>
            <p:nvPr/>
          </p:nvSpPr>
          <p:spPr bwMode="auto">
            <a:xfrm>
              <a:off x="5715000" y="5181408"/>
              <a:ext cx="457200" cy="46185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>
                  <a:latin typeface="Arial" charset="0"/>
                </a:rPr>
                <a:t>0</a:t>
              </a:r>
            </a:p>
          </p:txBody>
        </p:sp>
        <p:sp>
          <p:nvSpPr>
            <p:cNvPr id="67613" name="TextBox 24"/>
            <p:cNvSpPr txBox="1">
              <a:spLocks noChangeArrowheads="1"/>
            </p:cNvSpPr>
            <p:nvPr/>
          </p:nvSpPr>
          <p:spPr bwMode="auto">
            <a:xfrm>
              <a:off x="7239000" y="5176647"/>
              <a:ext cx="838200" cy="4618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>
                  <a:latin typeface="Arial" charset="0"/>
                  <a:sym typeface="Symbol" pitchFamily="18" charset="2"/>
                </a:rPr>
                <a:t>2</a:t>
              </a:r>
              <a:r>
                <a:rPr lang="el-GR">
                  <a:latin typeface="Arial" charset="0"/>
                  <a:sym typeface="Symbol" pitchFamily="18" charset="2"/>
                </a:rPr>
                <a:t></a:t>
              </a:r>
              <a:endParaRPr lang="en-US">
                <a:latin typeface="Arial" charset="0"/>
              </a:endParaRPr>
            </a:p>
          </p:txBody>
        </p:sp>
      </p:grpSp>
      <p:sp>
        <p:nvSpPr>
          <p:cNvPr id="67592" name="Rectangle 8"/>
          <p:cNvSpPr>
            <a:spLocks noChangeArrowheads="1"/>
          </p:cNvSpPr>
          <p:nvPr/>
        </p:nvSpPr>
        <p:spPr bwMode="auto">
          <a:xfrm>
            <a:off x="5921375" y="4498975"/>
            <a:ext cx="1851025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 b="0">
                <a:latin typeface="Arial" charset="0"/>
              </a:rPr>
              <a:t>angle histogram</a:t>
            </a:r>
          </a:p>
        </p:txBody>
      </p:sp>
      <p:grpSp>
        <p:nvGrpSpPr>
          <p:cNvPr id="3" name="Group 46"/>
          <p:cNvGrpSpPr>
            <a:grpSpLocks/>
          </p:cNvGrpSpPr>
          <p:nvPr/>
        </p:nvGrpSpPr>
        <p:grpSpPr bwMode="auto">
          <a:xfrm>
            <a:off x="6324600" y="5173662"/>
            <a:ext cx="1219200" cy="762000"/>
            <a:chOff x="6324600" y="4953000"/>
            <a:chExt cx="1219200" cy="762000"/>
          </a:xfrm>
        </p:grpSpPr>
        <p:cxnSp>
          <p:nvCxnSpPr>
            <p:cNvPr id="67594" name="Straight Arrow Connector 31"/>
            <p:cNvCxnSpPr>
              <a:cxnSpLocks noChangeShapeType="1"/>
            </p:cNvCxnSpPr>
            <p:nvPr/>
          </p:nvCxnSpPr>
          <p:spPr bwMode="auto">
            <a:xfrm>
              <a:off x="6705600" y="5334000"/>
              <a:ext cx="838200" cy="1588"/>
            </a:xfrm>
            <a:prstGeom prst="straightConnector1">
              <a:avLst/>
            </a:prstGeom>
            <a:noFill/>
            <a:ln w="28575">
              <a:solidFill>
                <a:srgbClr val="002060"/>
              </a:solidFill>
              <a:round/>
              <a:headEnd/>
              <a:tailEnd type="arrow" w="med" len="med"/>
            </a:ln>
          </p:spPr>
        </p:cxnSp>
        <p:cxnSp>
          <p:nvCxnSpPr>
            <p:cNvPr id="67595" name="Straight Arrow Connector 33"/>
            <p:cNvCxnSpPr>
              <a:cxnSpLocks noChangeShapeType="1"/>
            </p:cNvCxnSpPr>
            <p:nvPr/>
          </p:nvCxnSpPr>
          <p:spPr bwMode="auto">
            <a:xfrm rot="5400000" flipH="1" flipV="1">
              <a:off x="6705600" y="4953000"/>
              <a:ext cx="381000" cy="381000"/>
            </a:xfrm>
            <a:prstGeom prst="straightConnector1">
              <a:avLst/>
            </a:prstGeom>
            <a:noFill/>
            <a:ln w="28575">
              <a:solidFill>
                <a:srgbClr val="002060"/>
              </a:solidFill>
              <a:round/>
              <a:headEnd/>
              <a:tailEnd type="arrow" w="med" len="med"/>
            </a:ln>
          </p:spPr>
        </p:cxnSp>
        <p:cxnSp>
          <p:nvCxnSpPr>
            <p:cNvPr id="67596" name="Straight Arrow Connector 35"/>
            <p:cNvCxnSpPr>
              <a:cxnSpLocks noChangeShapeType="1"/>
            </p:cNvCxnSpPr>
            <p:nvPr/>
          </p:nvCxnSpPr>
          <p:spPr bwMode="auto">
            <a:xfrm rot="5400000" flipH="1" flipV="1">
              <a:off x="6514306" y="5144294"/>
              <a:ext cx="382588" cy="1588"/>
            </a:xfrm>
            <a:prstGeom prst="straightConnector1">
              <a:avLst/>
            </a:prstGeom>
            <a:noFill/>
            <a:ln w="28575">
              <a:solidFill>
                <a:srgbClr val="002060"/>
              </a:solidFill>
              <a:round/>
              <a:headEnd/>
              <a:tailEnd type="arrow" w="med" len="med"/>
            </a:ln>
          </p:spPr>
        </p:cxnSp>
        <p:cxnSp>
          <p:nvCxnSpPr>
            <p:cNvPr id="67597" name="Straight Arrow Connector 37"/>
            <p:cNvCxnSpPr>
              <a:cxnSpLocks noChangeShapeType="1"/>
            </p:cNvCxnSpPr>
            <p:nvPr/>
          </p:nvCxnSpPr>
          <p:spPr bwMode="auto">
            <a:xfrm rot="16200000" flipV="1">
              <a:off x="6550024" y="5181600"/>
              <a:ext cx="154782" cy="154782"/>
            </a:xfrm>
            <a:prstGeom prst="straightConnector1">
              <a:avLst/>
            </a:prstGeom>
            <a:noFill/>
            <a:ln w="28575">
              <a:solidFill>
                <a:srgbClr val="002060"/>
              </a:solidFill>
              <a:round/>
              <a:headEnd/>
              <a:tailEnd type="arrow" w="med" len="med"/>
            </a:ln>
          </p:spPr>
        </p:cxnSp>
        <p:cxnSp>
          <p:nvCxnSpPr>
            <p:cNvPr id="67598" name="Straight Arrow Connector 39"/>
            <p:cNvCxnSpPr>
              <a:cxnSpLocks noChangeShapeType="1"/>
            </p:cNvCxnSpPr>
            <p:nvPr/>
          </p:nvCxnSpPr>
          <p:spPr bwMode="auto">
            <a:xfrm rot="10800000">
              <a:off x="6324600" y="5336382"/>
              <a:ext cx="380206" cy="1588"/>
            </a:xfrm>
            <a:prstGeom prst="straightConnector1">
              <a:avLst/>
            </a:prstGeom>
            <a:noFill/>
            <a:ln w="28575">
              <a:solidFill>
                <a:srgbClr val="002060"/>
              </a:solidFill>
              <a:round/>
              <a:headEnd/>
              <a:tailEnd type="arrow" w="med" len="med"/>
            </a:ln>
          </p:spPr>
        </p:cxnSp>
        <p:cxnSp>
          <p:nvCxnSpPr>
            <p:cNvPr id="67599" name="Straight Arrow Connector 42"/>
            <p:cNvCxnSpPr>
              <a:cxnSpLocks noChangeShapeType="1"/>
            </p:cNvCxnSpPr>
            <p:nvPr/>
          </p:nvCxnSpPr>
          <p:spPr bwMode="auto">
            <a:xfrm rot="5400000">
              <a:off x="6553200" y="5331618"/>
              <a:ext cx="154782" cy="154782"/>
            </a:xfrm>
            <a:prstGeom prst="straightConnector1">
              <a:avLst/>
            </a:prstGeom>
            <a:noFill/>
            <a:ln w="28575">
              <a:solidFill>
                <a:srgbClr val="002060"/>
              </a:solidFill>
              <a:round/>
              <a:headEnd/>
              <a:tailEnd type="arrow" w="med" len="med"/>
            </a:ln>
          </p:spPr>
        </p:cxnSp>
        <p:cxnSp>
          <p:nvCxnSpPr>
            <p:cNvPr id="67600" name="Straight Arrow Connector 43"/>
            <p:cNvCxnSpPr>
              <a:cxnSpLocks noChangeShapeType="1"/>
            </p:cNvCxnSpPr>
            <p:nvPr/>
          </p:nvCxnSpPr>
          <p:spPr bwMode="auto">
            <a:xfrm rot="16200000" flipH="1">
              <a:off x="6515100" y="5522912"/>
              <a:ext cx="382588" cy="1588"/>
            </a:xfrm>
            <a:prstGeom prst="straightConnector1">
              <a:avLst/>
            </a:prstGeom>
            <a:noFill/>
            <a:ln w="28575">
              <a:solidFill>
                <a:srgbClr val="002060"/>
              </a:solidFill>
              <a:round/>
              <a:headEnd/>
              <a:tailEnd type="arrow" w="med" len="med"/>
            </a:ln>
          </p:spPr>
        </p:cxnSp>
        <p:cxnSp>
          <p:nvCxnSpPr>
            <p:cNvPr id="67601" name="Straight Arrow Connector 44"/>
            <p:cNvCxnSpPr>
              <a:cxnSpLocks noChangeShapeType="1"/>
            </p:cNvCxnSpPr>
            <p:nvPr/>
          </p:nvCxnSpPr>
          <p:spPr bwMode="auto">
            <a:xfrm rot="16200000" flipH="1">
              <a:off x="6701632" y="5337969"/>
              <a:ext cx="312737" cy="304800"/>
            </a:xfrm>
            <a:prstGeom prst="straightConnector1">
              <a:avLst/>
            </a:prstGeom>
            <a:noFill/>
            <a:ln w="28575">
              <a:solidFill>
                <a:srgbClr val="002060"/>
              </a:solidFill>
              <a:round/>
              <a:headEnd/>
              <a:tailEnd type="arrow" w="med" len="med"/>
            </a:ln>
          </p:spPr>
        </p:cxnSp>
        <p:sp>
          <p:nvSpPr>
            <p:cNvPr id="67602" name="Oval 27"/>
            <p:cNvSpPr>
              <a:spLocks noChangeArrowheads="1"/>
            </p:cNvSpPr>
            <p:nvPr/>
          </p:nvSpPr>
          <p:spPr bwMode="auto">
            <a:xfrm>
              <a:off x="6657976" y="5286376"/>
              <a:ext cx="76200" cy="76200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SIFT descriptor</a:t>
            </a:r>
          </a:p>
        </p:txBody>
      </p:sp>
      <p:pic>
        <p:nvPicPr>
          <p:cNvPr id="68611" name="Picture 4" descr="descrip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71600" y="2971800"/>
            <a:ext cx="6580188" cy="3132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8612" name="Rectangle 4"/>
          <p:cNvSpPr txBox="1">
            <a:spLocks noChangeArrowheads="1"/>
          </p:cNvSpPr>
          <p:nvPr/>
        </p:nvSpPr>
        <p:spPr bwMode="auto">
          <a:xfrm>
            <a:off x="685800" y="1371600"/>
            <a:ext cx="830580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b="0" dirty="0"/>
              <a:t>Full version</a:t>
            </a:r>
          </a:p>
          <a:p>
            <a:pPr marL="742950" lvl="1" indent="-285750">
              <a:spcBef>
                <a:spcPct val="20000"/>
              </a:spcBef>
              <a:buFontTx/>
              <a:buChar char="•"/>
            </a:pPr>
            <a:r>
              <a:rPr lang="en-US" sz="1800" b="0" dirty="0"/>
              <a:t>Divide the 16x16 window into a 4x4 grid of cells (2x2 case shown below)</a:t>
            </a:r>
          </a:p>
          <a:p>
            <a:pPr marL="742950" lvl="1" indent="-285750">
              <a:spcBef>
                <a:spcPct val="20000"/>
              </a:spcBef>
              <a:buFontTx/>
              <a:buChar char="•"/>
            </a:pPr>
            <a:r>
              <a:rPr lang="en-US" sz="1800" b="0" dirty="0"/>
              <a:t>Compute an orientation histogram for each cell</a:t>
            </a:r>
          </a:p>
          <a:p>
            <a:pPr marL="742950" lvl="1" indent="-285750">
              <a:spcBef>
                <a:spcPct val="20000"/>
              </a:spcBef>
              <a:buFontTx/>
              <a:buChar char="•"/>
            </a:pPr>
            <a:r>
              <a:rPr lang="en-US" sz="1800" b="0" dirty="0"/>
              <a:t>16 cells * 8 orientations = 128 dimensional descriptor</a:t>
            </a:r>
          </a:p>
          <a:p>
            <a:pPr marL="742950" lvl="1" indent="-285750">
              <a:spcBef>
                <a:spcPct val="20000"/>
              </a:spcBef>
            </a:pPr>
            <a:endParaRPr lang="en-US" sz="1800" b="0" dirty="0"/>
          </a:p>
          <a:p>
            <a:pPr marL="742950" lvl="1" indent="-285750">
              <a:spcBef>
                <a:spcPct val="20000"/>
              </a:spcBef>
              <a:buFontTx/>
              <a:buChar char="•"/>
            </a:pPr>
            <a:endParaRPr lang="en-US" sz="1800" b="0" dirty="0"/>
          </a:p>
        </p:txBody>
      </p:sp>
      <p:sp>
        <p:nvSpPr>
          <p:cNvPr id="6" name="Rectangle 14"/>
          <p:cNvSpPr>
            <a:spLocks noChangeArrowheads="1"/>
          </p:cNvSpPr>
          <p:nvPr/>
        </p:nvSpPr>
        <p:spPr bwMode="auto">
          <a:xfrm>
            <a:off x="6473589" y="6550223"/>
            <a:ext cx="2670411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 b="0"/>
              <a:t>Adapted from slide by David Lowe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Title 1"/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/>
          <a:lstStyle/>
          <a:p>
            <a:r>
              <a:rPr lang="en-US" dirty="0"/>
              <a:t>Properties of SIFT</a:t>
            </a:r>
          </a:p>
        </p:txBody>
      </p:sp>
      <p:sp>
        <p:nvSpPr>
          <p:cNvPr id="69635" name="Content Placeholder 2"/>
          <p:cNvSpPr>
            <a:spLocks noGrp="1"/>
          </p:cNvSpPr>
          <p:nvPr>
            <p:ph idx="1"/>
          </p:nvPr>
        </p:nvSpPr>
        <p:spPr>
          <a:xfrm>
            <a:off x="685800" y="990600"/>
            <a:ext cx="7772400" cy="2819400"/>
          </a:xfrm>
        </p:spPr>
        <p:txBody>
          <a:bodyPr>
            <a:normAutofit/>
          </a:bodyPr>
          <a:lstStyle/>
          <a:p>
            <a:pPr>
              <a:buFontTx/>
              <a:buNone/>
            </a:pPr>
            <a:r>
              <a:rPr lang="en-US" sz="2000" dirty="0"/>
              <a:t>Extraordinarily robust matching technique</a:t>
            </a:r>
          </a:p>
          <a:p>
            <a:pPr lvl="1"/>
            <a:r>
              <a:rPr lang="en-US" sz="1800" dirty="0"/>
              <a:t>Can handle changes in viewpoint</a:t>
            </a:r>
          </a:p>
          <a:p>
            <a:pPr lvl="2"/>
            <a:r>
              <a:rPr lang="en-US" sz="1600" dirty="0"/>
              <a:t>Up to about 60 degree out of plane rotation</a:t>
            </a:r>
          </a:p>
          <a:p>
            <a:pPr lvl="1"/>
            <a:r>
              <a:rPr lang="en-US" sz="1800" dirty="0"/>
              <a:t>Can handle significant changes in illumination</a:t>
            </a:r>
          </a:p>
          <a:p>
            <a:pPr lvl="2"/>
            <a:r>
              <a:rPr lang="en-US" sz="1600" dirty="0"/>
              <a:t>Sometimes even day vs. night (below)</a:t>
            </a:r>
          </a:p>
          <a:p>
            <a:pPr lvl="1"/>
            <a:r>
              <a:rPr lang="en-US" sz="1800" dirty="0"/>
              <a:t>Fast and efficient—can run in real time</a:t>
            </a:r>
          </a:p>
          <a:p>
            <a:pPr lvl="1"/>
            <a:r>
              <a:rPr lang="en-US" sz="1800" dirty="0"/>
              <a:t>Lots of code available</a:t>
            </a:r>
          </a:p>
          <a:p>
            <a:pPr lvl="2"/>
            <a:r>
              <a:rPr lang="en-US" sz="1100" dirty="0">
                <a:hlinkClick r:id="rId2"/>
              </a:rPr>
              <a:t>http://people.csail.mit.edu/albert/ladypack/wiki/index.php/Known_implementations_of_SIFT</a:t>
            </a:r>
            <a:r>
              <a:rPr lang="en-US" sz="1100" dirty="0"/>
              <a:t> </a:t>
            </a:r>
          </a:p>
        </p:txBody>
      </p:sp>
      <p:pic>
        <p:nvPicPr>
          <p:cNvPr id="69636" name="Picture 2" descr="http://www.cs.washington.edu/homes/snavely/outgoing/test/1a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00" y="3487738"/>
            <a:ext cx="4495800" cy="3370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9637" name="Picture 4" descr="http://www.cs.washington.edu/homes/snavely/outgoing/test/2a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59313" y="3494088"/>
            <a:ext cx="4484687" cy="3363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210" name="Picture 2" descr="mini_israel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588000" y="1841500"/>
            <a:ext cx="3194050" cy="4254500"/>
          </a:xfrm>
          <a:prstGeom prst="rect">
            <a:avLst/>
          </a:prstGeom>
          <a:noFill/>
        </p:spPr>
      </p:pic>
      <p:sp>
        <p:nvSpPr>
          <p:cNvPr id="9421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0066FF"/>
                </a:solidFill>
              </a:rPr>
              <a:t>M</a:t>
            </a:r>
            <a:r>
              <a:rPr lang="en-US"/>
              <a:t>aximally </a:t>
            </a:r>
            <a:r>
              <a:rPr lang="en-US">
                <a:solidFill>
                  <a:srgbClr val="0066FF"/>
                </a:solidFill>
              </a:rPr>
              <a:t>S</a:t>
            </a:r>
            <a:r>
              <a:rPr lang="en-US"/>
              <a:t>table </a:t>
            </a:r>
            <a:r>
              <a:rPr lang="en-US">
                <a:solidFill>
                  <a:srgbClr val="0066FF"/>
                </a:solidFill>
              </a:rPr>
              <a:t>E</a:t>
            </a:r>
            <a:r>
              <a:rPr lang="en-US"/>
              <a:t>xtremal </a:t>
            </a:r>
            <a:r>
              <a:rPr lang="en-US">
                <a:solidFill>
                  <a:srgbClr val="0066FF"/>
                </a:solidFill>
              </a:rPr>
              <a:t>R</a:t>
            </a:r>
            <a:r>
              <a:rPr lang="en-US"/>
              <a:t>egions</a:t>
            </a:r>
          </a:p>
        </p:txBody>
      </p:sp>
      <p:sp>
        <p:nvSpPr>
          <p:cNvPr id="94212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457200" y="2057400"/>
            <a:ext cx="5097463" cy="3989388"/>
          </a:xfrm>
          <a:noFill/>
          <a:ln/>
        </p:spPr>
        <p:txBody>
          <a:bodyPr/>
          <a:lstStyle/>
          <a:p>
            <a:r>
              <a:rPr lang="en-US" sz="2000" dirty="0"/>
              <a:t>Maximally Stable </a:t>
            </a:r>
            <a:r>
              <a:rPr lang="en-US" sz="2000" dirty="0" err="1"/>
              <a:t>Extremal</a:t>
            </a:r>
            <a:r>
              <a:rPr lang="en-US" sz="2000" dirty="0"/>
              <a:t> Regions</a:t>
            </a:r>
          </a:p>
          <a:p>
            <a:pPr lvl="1"/>
            <a:r>
              <a:rPr lang="en-US" sz="1800" i="1" dirty="0"/>
              <a:t>Threshold</a:t>
            </a:r>
            <a:r>
              <a:rPr lang="en-US" sz="1800" dirty="0"/>
              <a:t> image intensities: </a:t>
            </a:r>
            <a:r>
              <a:rPr lang="en-US" sz="1800" i="1" dirty="0"/>
              <a:t>I </a:t>
            </a:r>
            <a:r>
              <a:rPr lang="en-US" sz="1800" dirty="0"/>
              <a:t>&gt; </a:t>
            </a:r>
            <a:r>
              <a:rPr lang="en-US" sz="1800" i="1" dirty="0"/>
              <a:t>thresh</a:t>
            </a:r>
            <a:br>
              <a:rPr lang="en-US" sz="1800" i="1" dirty="0"/>
            </a:br>
            <a:r>
              <a:rPr lang="en-US" sz="1800" dirty="0"/>
              <a:t>for several increasing values of thresh</a:t>
            </a:r>
          </a:p>
          <a:p>
            <a:pPr lvl="1"/>
            <a:r>
              <a:rPr lang="en-US" sz="1800" dirty="0"/>
              <a:t>Extract </a:t>
            </a:r>
            <a:r>
              <a:rPr lang="en-US" sz="1800" i="1" dirty="0"/>
              <a:t>connected components</a:t>
            </a:r>
            <a:r>
              <a:rPr lang="en-US" sz="1800" dirty="0"/>
              <a:t/>
            </a:r>
            <a:br>
              <a:rPr lang="en-US" sz="1800" dirty="0"/>
            </a:br>
            <a:r>
              <a:rPr lang="en-US" sz="1800" dirty="0"/>
              <a:t>(“</a:t>
            </a:r>
            <a:r>
              <a:rPr lang="en-US" sz="1800" dirty="0" err="1"/>
              <a:t>Extremal</a:t>
            </a:r>
            <a:r>
              <a:rPr lang="en-US" sz="1800" dirty="0"/>
              <a:t> Regions”)</a:t>
            </a:r>
          </a:p>
          <a:p>
            <a:pPr lvl="1"/>
            <a:r>
              <a:rPr lang="en-US" sz="1800" dirty="0"/>
              <a:t>Find a threshold when region is “Maximally Stable”, i.e. </a:t>
            </a:r>
            <a:r>
              <a:rPr lang="en-US" sz="1800" i="1" dirty="0"/>
              <a:t>local minimum</a:t>
            </a:r>
            <a:r>
              <a:rPr lang="en-US" sz="1800" dirty="0"/>
              <a:t> </a:t>
            </a:r>
            <a:br>
              <a:rPr lang="en-US" sz="1800" dirty="0"/>
            </a:br>
            <a:r>
              <a:rPr lang="en-US" sz="1800" dirty="0"/>
              <a:t>of the relative growth</a:t>
            </a:r>
          </a:p>
          <a:p>
            <a:pPr lvl="1"/>
            <a:r>
              <a:rPr lang="en-US" sz="1800" dirty="0"/>
              <a:t>Approximate each region with </a:t>
            </a:r>
            <a:br>
              <a:rPr lang="en-US" sz="1800" dirty="0"/>
            </a:br>
            <a:r>
              <a:rPr lang="en-US" sz="1800" dirty="0"/>
              <a:t>an </a:t>
            </a:r>
            <a:r>
              <a:rPr lang="en-US" sz="1800" i="1" dirty="0"/>
              <a:t>ellipse</a:t>
            </a:r>
          </a:p>
        </p:txBody>
      </p:sp>
      <p:sp>
        <p:nvSpPr>
          <p:cNvPr id="94213" name="Text Box 5"/>
          <p:cNvSpPr txBox="1">
            <a:spLocks noChangeArrowheads="1"/>
          </p:cNvSpPr>
          <p:nvPr/>
        </p:nvSpPr>
        <p:spPr bwMode="auto">
          <a:xfrm>
            <a:off x="457200" y="1157287"/>
            <a:ext cx="84582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/>
            <a:r>
              <a:rPr lang="en-US" sz="1800" b="0" dirty="0" err="1">
                <a:cs typeface="Times New Roman" pitchFamily="18" charset="0"/>
              </a:rPr>
              <a:t>J.Matas</a:t>
            </a:r>
            <a:r>
              <a:rPr lang="en-US" sz="1800" b="0" dirty="0">
                <a:cs typeface="Times New Roman" pitchFamily="18" charset="0"/>
              </a:rPr>
              <a:t> et.al. “Distinguished Regions for Wide-baseline Stereo”. BMVC 2002.</a:t>
            </a:r>
            <a:endParaRPr lang="ru-RU" sz="1800" b="0" dirty="0">
              <a:cs typeface="Times New Roman" pitchFamily="18" charset="0"/>
            </a:endParaRPr>
          </a:p>
        </p:txBody>
      </p:sp>
      <p:pic>
        <p:nvPicPr>
          <p:cNvPr id="94214" name="Picture 6" descr="mini_israel_23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586413" y="1839913"/>
            <a:ext cx="3186112" cy="4244975"/>
          </a:xfrm>
          <a:prstGeom prst="rect">
            <a:avLst/>
          </a:prstGeom>
          <a:noFill/>
        </p:spPr>
      </p:pic>
      <p:pic>
        <p:nvPicPr>
          <p:cNvPr id="94215" name="Picture 7" descr="mini_israel_227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586413" y="1839913"/>
            <a:ext cx="3186112" cy="4244975"/>
          </a:xfrm>
          <a:prstGeom prst="rect">
            <a:avLst/>
          </a:prstGeom>
          <a:noFill/>
        </p:spPr>
      </p:pic>
      <p:pic>
        <p:nvPicPr>
          <p:cNvPr id="94216" name="Picture 8" descr="mini_israel_22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586413" y="1839913"/>
            <a:ext cx="3186112" cy="4244975"/>
          </a:xfrm>
          <a:prstGeom prst="rect">
            <a:avLst/>
          </a:prstGeom>
          <a:noFill/>
        </p:spPr>
      </p:pic>
      <p:pic>
        <p:nvPicPr>
          <p:cNvPr id="94217" name="Picture 9" descr="mini_israel_221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586413" y="1839913"/>
            <a:ext cx="3186112" cy="4244975"/>
          </a:xfrm>
          <a:prstGeom prst="rect">
            <a:avLst/>
          </a:prstGeom>
          <a:noFill/>
        </p:spPr>
      </p:pic>
      <p:pic>
        <p:nvPicPr>
          <p:cNvPr id="94218" name="Picture 10" descr="mini_israel_218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586413" y="1839913"/>
            <a:ext cx="3186112" cy="4244975"/>
          </a:xfrm>
          <a:prstGeom prst="rect">
            <a:avLst/>
          </a:prstGeom>
          <a:noFill/>
        </p:spPr>
      </p:pic>
      <p:pic>
        <p:nvPicPr>
          <p:cNvPr id="94219" name="Picture 11" descr="mini_israel_215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586413" y="1839913"/>
            <a:ext cx="3186112" cy="4244975"/>
          </a:xfrm>
          <a:prstGeom prst="rect">
            <a:avLst/>
          </a:prstGeom>
          <a:noFill/>
        </p:spPr>
      </p:pic>
      <p:pic>
        <p:nvPicPr>
          <p:cNvPr id="94220" name="Picture 12" descr="mini_israel_212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5586413" y="1839913"/>
            <a:ext cx="3186112" cy="4244975"/>
          </a:xfrm>
          <a:prstGeom prst="rect">
            <a:avLst/>
          </a:prstGeom>
          <a:noFill/>
        </p:spPr>
      </p:pic>
      <p:pic>
        <p:nvPicPr>
          <p:cNvPr id="94221" name="Picture 13" descr="mini_israel_209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5586413" y="1839913"/>
            <a:ext cx="3186112" cy="4244975"/>
          </a:xfrm>
          <a:prstGeom prst="rect">
            <a:avLst/>
          </a:prstGeom>
          <a:noFill/>
        </p:spPr>
      </p:pic>
      <p:pic>
        <p:nvPicPr>
          <p:cNvPr id="94222" name="Picture 14" descr="mini_israel_206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5586413" y="1839913"/>
            <a:ext cx="3186112" cy="4244975"/>
          </a:xfrm>
          <a:prstGeom prst="rect">
            <a:avLst/>
          </a:prstGeom>
          <a:noFill/>
        </p:spPr>
      </p:pic>
      <p:pic>
        <p:nvPicPr>
          <p:cNvPr id="94223" name="Picture 15" descr="mini_israel_203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5586413" y="1839913"/>
            <a:ext cx="3186112" cy="4244975"/>
          </a:xfrm>
          <a:prstGeom prst="rect">
            <a:avLst/>
          </a:prstGeom>
          <a:noFill/>
        </p:spPr>
      </p:pic>
      <p:pic>
        <p:nvPicPr>
          <p:cNvPr id="94224" name="Picture 16" descr="mini_israel_200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5586413" y="1839913"/>
            <a:ext cx="3186112" cy="4244975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42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42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42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Szeliski: 4.1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SIFT Example</a:t>
            </a:r>
          </a:p>
        </p:txBody>
      </p:sp>
      <p:pic>
        <p:nvPicPr>
          <p:cNvPr id="3123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295900" y="1676400"/>
            <a:ext cx="2857500" cy="434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12323" name="Picture 3" descr="C:\snavely\matlab\A2P3\template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14400" y="1676400"/>
            <a:ext cx="2857500" cy="43434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Right Arrow 5"/>
          <p:cNvSpPr/>
          <p:nvPr/>
        </p:nvSpPr>
        <p:spPr>
          <a:xfrm>
            <a:off x="4191000" y="3276600"/>
            <a:ext cx="838200" cy="838200"/>
          </a:xfrm>
          <a:prstGeom prst="rightArrow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sift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715000" y="6019800"/>
            <a:ext cx="20023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868 SIFT features</a:t>
            </a:r>
          </a:p>
        </p:txBody>
      </p:sp>
    </p:spTree>
    <p:extLst>
      <p:ext uri="{BB962C8B-B14F-4D97-AF65-F5344CB8AC3E}">
        <p14:creationId xmlns:p14="http://schemas.microsoft.com/office/powerpoint/2010/main" val="3997301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descriptors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3340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HOG: Histogram of Gradients (HOG)</a:t>
            </a:r>
          </a:p>
          <a:p>
            <a:pPr lvl="1"/>
            <a:r>
              <a:rPr lang="en-US" dirty="0" err="1"/>
              <a:t>Dalal</a:t>
            </a:r>
            <a:r>
              <a:rPr lang="en-US" dirty="0"/>
              <a:t>/</a:t>
            </a:r>
            <a:r>
              <a:rPr lang="en-US" dirty="0" err="1"/>
              <a:t>Triggs</a:t>
            </a:r>
            <a:endParaRPr lang="en-US" dirty="0"/>
          </a:p>
          <a:p>
            <a:pPr lvl="1"/>
            <a:r>
              <a:rPr lang="en-US" dirty="0"/>
              <a:t>Sliding window, pedestrian detection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FREAK: Fast Retina </a:t>
            </a:r>
            <a:r>
              <a:rPr lang="en-US" dirty="0" err="1"/>
              <a:t>Keypoint</a:t>
            </a:r>
            <a:endParaRPr lang="en-US" dirty="0"/>
          </a:p>
          <a:p>
            <a:pPr lvl="1"/>
            <a:r>
              <a:rPr lang="en-US" dirty="0"/>
              <a:t>Perceptually motivated</a:t>
            </a:r>
          </a:p>
          <a:p>
            <a:pPr lvl="1"/>
            <a:r>
              <a:rPr lang="en-US" dirty="0"/>
              <a:t>Used in Visual SLAM</a:t>
            </a:r>
          </a:p>
          <a:p>
            <a:pPr lvl="1"/>
            <a:endParaRPr lang="en-US" dirty="0"/>
          </a:p>
          <a:p>
            <a:r>
              <a:rPr lang="en-US" dirty="0"/>
              <a:t>LIFT: Learned Invariant Feature Transform</a:t>
            </a:r>
          </a:p>
          <a:p>
            <a:pPr lvl="1"/>
            <a:r>
              <a:rPr lang="en-US" dirty="0"/>
              <a:t>Learned via deep learning</a:t>
            </a:r>
          </a:p>
          <a:p>
            <a:pPr marL="914400" lvl="2" indent="0">
              <a:buNone/>
            </a:pPr>
            <a:r>
              <a:rPr lang="en-US" sz="1800" dirty="0">
                <a:hlinkClick r:id="rId3"/>
              </a:rPr>
              <a:t>https://arxiv.org/abs/1603.09114</a:t>
            </a:r>
            <a:endParaRPr lang="en-US" sz="1800" dirty="0"/>
          </a:p>
          <a:p>
            <a:pPr marL="914400" lvl="2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2200" y="3200400"/>
            <a:ext cx="2438400" cy="1568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384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288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5410200" cy="5135563"/>
          </a:xfrm>
        </p:spPr>
        <p:txBody>
          <a:bodyPr/>
          <a:lstStyle/>
          <a:p>
            <a:endParaRPr lang="en-US" sz="2800" dirty="0"/>
          </a:p>
          <a:p>
            <a:r>
              <a:rPr lang="en-US" sz="2800" dirty="0" err="1"/>
              <a:t>Keypoint</a:t>
            </a:r>
            <a:r>
              <a:rPr lang="en-US" sz="2800" dirty="0"/>
              <a:t> detection: repeatable and distinctive</a:t>
            </a:r>
          </a:p>
          <a:p>
            <a:pPr lvl="1"/>
            <a:r>
              <a:rPr lang="en-US" sz="2400" dirty="0"/>
              <a:t>Corners, blobs, stable regions</a:t>
            </a:r>
          </a:p>
          <a:p>
            <a:pPr lvl="1"/>
            <a:r>
              <a:rPr lang="en-US" sz="2400" dirty="0"/>
              <a:t>Harris, </a:t>
            </a:r>
            <a:r>
              <a:rPr lang="en-US" sz="2400" dirty="0" err="1"/>
              <a:t>DoG</a:t>
            </a:r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Descriptors: robust and selective</a:t>
            </a:r>
          </a:p>
          <a:p>
            <a:pPr lvl="1"/>
            <a:r>
              <a:rPr lang="en-US" sz="2400" dirty="0"/>
              <a:t>spatial histograms of orientation</a:t>
            </a:r>
          </a:p>
          <a:p>
            <a:pPr lvl="1"/>
            <a:r>
              <a:rPr lang="en-US" sz="2400" dirty="0"/>
              <a:t>SIFT and variants are typically good for stitching and recognition</a:t>
            </a:r>
          </a:p>
          <a:p>
            <a:pPr lvl="1"/>
            <a:r>
              <a:rPr lang="en-US" sz="2400" dirty="0"/>
              <a:t>But, need not stick to one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</p:txBody>
      </p:sp>
      <p:pic>
        <p:nvPicPr>
          <p:cNvPr id="74756" name="Picture 1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0" y="1447800"/>
            <a:ext cx="2781300" cy="2090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19800" y="4495800"/>
            <a:ext cx="3124200" cy="1363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737132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76200"/>
            <a:ext cx="8991600" cy="762000"/>
          </a:xfrm>
        </p:spPr>
        <p:txBody>
          <a:bodyPr>
            <a:normAutofit/>
          </a:bodyPr>
          <a:lstStyle/>
          <a:p>
            <a:r>
              <a:rPr lang="en-US" dirty="0"/>
              <a:t>Which features match?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2466" name="Picture 2" descr="C:\Users\James\Dropbox\cs143 fall 2013\cs 143 fall 2013 projects\Local features\www\matche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5" y="990600"/>
            <a:ext cx="8905875" cy="576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1358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Feature matching</a:t>
            </a:r>
          </a:p>
        </p:txBody>
      </p:sp>
      <p:sp>
        <p:nvSpPr>
          <p:cNvPr id="7065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dirty="0"/>
              <a:t>Given a feature in I</a:t>
            </a:r>
            <a:r>
              <a:rPr lang="en-US" baseline="-25000" dirty="0"/>
              <a:t>1</a:t>
            </a:r>
            <a:r>
              <a:rPr lang="en-US" dirty="0"/>
              <a:t>, how to find the best match in I</a:t>
            </a:r>
            <a:r>
              <a:rPr lang="en-US" baseline="-25000" dirty="0"/>
              <a:t>2</a:t>
            </a:r>
            <a:r>
              <a:rPr lang="en-US" dirty="0"/>
              <a:t>?</a:t>
            </a:r>
          </a:p>
          <a:p>
            <a:pPr marL="914400" lvl="1" indent="-457200">
              <a:buFontTx/>
              <a:buAutoNum type="arabicPeriod"/>
            </a:pPr>
            <a:r>
              <a:rPr lang="en-US" dirty="0"/>
              <a:t>Define distance function that compares two descriptors</a:t>
            </a:r>
          </a:p>
          <a:p>
            <a:pPr marL="914400" lvl="1" indent="-457200">
              <a:buFontTx/>
              <a:buAutoNum type="arabicPeriod"/>
            </a:pPr>
            <a:r>
              <a:rPr lang="en-US" dirty="0"/>
              <a:t>Test all the features in I</a:t>
            </a:r>
            <a:r>
              <a:rPr lang="en-US" baseline="-25000" dirty="0"/>
              <a:t>2</a:t>
            </a:r>
            <a:r>
              <a:rPr lang="en-US" dirty="0"/>
              <a:t>, find the one with min distance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r>
              <a:rPr lang="en-US"/>
              <a:t>Feature distance</a:t>
            </a:r>
          </a:p>
        </p:txBody>
      </p:sp>
      <p:sp>
        <p:nvSpPr>
          <p:cNvPr id="71683" name="Content Placeholder 2"/>
          <p:cNvSpPr>
            <a:spLocks noGrp="1"/>
          </p:cNvSpPr>
          <p:nvPr>
            <p:ph idx="1"/>
          </p:nvPr>
        </p:nvSpPr>
        <p:spPr>
          <a:xfrm>
            <a:off x="381000" y="1295400"/>
            <a:ext cx="8686800" cy="5257800"/>
          </a:xfrm>
        </p:spPr>
        <p:txBody>
          <a:bodyPr>
            <a:normAutofit/>
          </a:bodyPr>
          <a:lstStyle/>
          <a:p>
            <a:pPr>
              <a:buFontTx/>
              <a:buNone/>
            </a:pPr>
            <a:r>
              <a:rPr lang="en-US" sz="2800" dirty="0"/>
              <a:t>How to define the difference between two features </a:t>
            </a:r>
            <a:r>
              <a:rPr lang="en-US" sz="2800" i="1" dirty="0"/>
              <a:t>f</a:t>
            </a:r>
            <a:r>
              <a:rPr lang="en-US" sz="2800" baseline="-25000" dirty="0"/>
              <a:t>1</a:t>
            </a:r>
            <a:r>
              <a:rPr lang="en-US" sz="2800" dirty="0"/>
              <a:t>, </a:t>
            </a:r>
            <a:r>
              <a:rPr lang="en-US" sz="2800" i="1" dirty="0"/>
              <a:t>f</a:t>
            </a:r>
            <a:r>
              <a:rPr lang="en-US" sz="2800" baseline="-25000" dirty="0"/>
              <a:t>2</a:t>
            </a:r>
            <a:r>
              <a:rPr lang="en-US" sz="2800" dirty="0"/>
              <a:t>?</a:t>
            </a:r>
          </a:p>
          <a:p>
            <a:pPr marL="914400" lvl="1" indent="-457200"/>
            <a:r>
              <a:rPr lang="en-US" sz="2400" dirty="0"/>
              <a:t>Simple approach: L</a:t>
            </a:r>
            <a:r>
              <a:rPr lang="en-US" sz="2400" baseline="-25000" dirty="0"/>
              <a:t>2</a:t>
            </a:r>
            <a:r>
              <a:rPr lang="en-US" sz="2400" dirty="0"/>
              <a:t> distance, ||f</a:t>
            </a:r>
            <a:r>
              <a:rPr lang="en-US" sz="2400" baseline="-25000" dirty="0"/>
              <a:t>1</a:t>
            </a:r>
            <a:r>
              <a:rPr lang="en-US" sz="2400" dirty="0"/>
              <a:t> - f</a:t>
            </a:r>
            <a:r>
              <a:rPr lang="en-US" sz="2400" baseline="-25000" dirty="0"/>
              <a:t>2</a:t>
            </a:r>
            <a:r>
              <a:rPr lang="en-US" sz="2400" dirty="0"/>
              <a:t> || </a:t>
            </a:r>
            <a:endParaRPr lang="en-US" sz="1600" dirty="0"/>
          </a:p>
          <a:p>
            <a:pPr marL="914400" lvl="1" indent="-457200"/>
            <a:r>
              <a:rPr lang="en-US" sz="2400" dirty="0"/>
              <a:t>can give small distances for ambiguous (incorrect) matches </a:t>
            </a:r>
          </a:p>
        </p:txBody>
      </p:sp>
      <p:pic>
        <p:nvPicPr>
          <p:cNvPr id="71684" name="Picture 2" descr="http://www.canyonstatevinyl.com/images/Picket%20Fenc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4775" y="3162300"/>
            <a:ext cx="4314825" cy="3238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1685" name="Rectangle 4"/>
          <p:cNvSpPr>
            <a:spLocks noChangeArrowheads="1"/>
          </p:cNvSpPr>
          <p:nvPr/>
        </p:nvSpPr>
        <p:spPr bwMode="auto">
          <a:xfrm>
            <a:off x="1219200" y="4267200"/>
            <a:ext cx="304800" cy="304800"/>
          </a:xfrm>
          <a:prstGeom prst="rect">
            <a:avLst/>
          </a:prstGeom>
          <a:solidFill>
            <a:srgbClr val="00CC99">
              <a:alpha val="18039"/>
            </a:srgbClr>
          </a:solidFill>
          <a:ln w="28575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pic>
        <p:nvPicPr>
          <p:cNvPr id="71686" name="Picture 6" descr="http://www.canyonstatevinyl.com/images/Picket%20Fenc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00600" y="3162300"/>
            <a:ext cx="4314825" cy="3238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1687" name="Rectangle 14"/>
          <p:cNvSpPr>
            <a:spLocks noChangeArrowheads="1"/>
          </p:cNvSpPr>
          <p:nvPr/>
        </p:nvSpPr>
        <p:spPr bwMode="auto">
          <a:xfrm>
            <a:off x="2239437" y="6400800"/>
            <a:ext cx="34977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b="0" i="1" dirty="0">
                <a:latin typeface="Arial" charset="0"/>
              </a:rPr>
              <a:t>I</a:t>
            </a:r>
            <a:r>
              <a:rPr lang="en-US" sz="2000" b="0" baseline="-25000" dirty="0">
                <a:latin typeface="Arial" charset="0"/>
              </a:rPr>
              <a:t>1</a:t>
            </a:r>
          </a:p>
        </p:txBody>
      </p:sp>
      <p:sp>
        <p:nvSpPr>
          <p:cNvPr id="71688" name="Rectangle 8"/>
          <p:cNvSpPr>
            <a:spLocks noChangeArrowheads="1"/>
          </p:cNvSpPr>
          <p:nvPr/>
        </p:nvSpPr>
        <p:spPr bwMode="auto">
          <a:xfrm>
            <a:off x="6736824" y="6400800"/>
            <a:ext cx="34977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b="0" i="1" dirty="0">
                <a:latin typeface="Arial" charset="0"/>
              </a:rPr>
              <a:t>I</a:t>
            </a:r>
            <a:r>
              <a:rPr lang="en-US" sz="2000" b="0" baseline="-25000" dirty="0">
                <a:latin typeface="Arial" charset="0"/>
              </a:rPr>
              <a:t>2</a:t>
            </a:r>
          </a:p>
        </p:txBody>
      </p:sp>
      <p:sp>
        <p:nvSpPr>
          <p:cNvPr id="71689" name="Rectangle 9"/>
          <p:cNvSpPr>
            <a:spLocks noChangeArrowheads="1"/>
          </p:cNvSpPr>
          <p:nvPr/>
        </p:nvSpPr>
        <p:spPr bwMode="auto">
          <a:xfrm>
            <a:off x="1219200" y="3543300"/>
            <a:ext cx="450850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3200" b="0">
                <a:solidFill>
                  <a:srgbClr val="FFFF00"/>
                </a:solidFill>
                <a:latin typeface="Arial" charset="0"/>
              </a:rPr>
              <a:t>f</a:t>
            </a:r>
            <a:r>
              <a:rPr lang="en-US" sz="3200" b="0" baseline="-25000">
                <a:solidFill>
                  <a:srgbClr val="FFFF00"/>
                </a:solidFill>
                <a:latin typeface="Arial" charset="0"/>
              </a:rPr>
              <a:t>1</a:t>
            </a:r>
          </a:p>
        </p:txBody>
      </p:sp>
      <p:sp>
        <p:nvSpPr>
          <p:cNvPr id="71690" name="Rectangle 10"/>
          <p:cNvSpPr>
            <a:spLocks noChangeArrowheads="1"/>
          </p:cNvSpPr>
          <p:nvPr/>
        </p:nvSpPr>
        <p:spPr bwMode="auto">
          <a:xfrm>
            <a:off x="8015288" y="4267200"/>
            <a:ext cx="304800" cy="304800"/>
          </a:xfrm>
          <a:prstGeom prst="rect">
            <a:avLst/>
          </a:prstGeom>
          <a:solidFill>
            <a:srgbClr val="00CC99">
              <a:alpha val="18039"/>
            </a:srgbClr>
          </a:solidFill>
          <a:ln w="28575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71691" name="Rectangle 11"/>
          <p:cNvSpPr>
            <a:spLocks noChangeArrowheads="1"/>
          </p:cNvSpPr>
          <p:nvPr/>
        </p:nvSpPr>
        <p:spPr bwMode="auto">
          <a:xfrm>
            <a:off x="8015288" y="3543300"/>
            <a:ext cx="450850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3200" b="0">
                <a:solidFill>
                  <a:srgbClr val="FFFF00"/>
                </a:solidFill>
                <a:latin typeface="Arial" charset="0"/>
              </a:rPr>
              <a:t>f</a:t>
            </a:r>
            <a:r>
              <a:rPr lang="en-US" sz="3200" b="0" baseline="-25000">
                <a:solidFill>
                  <a:srgbClr val="FFFF00"/>
                </a:solidFill>
                <a:latin typeface="Arial" charset="0"/>
              </a:rPr>
              <a:t>2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685" grpId="0" animBg="1"/>
      <p:bldP spid="71689" grpId="0"/>
      <p:bldP spid="71690" grpId="0" animBg="1"/>
      <p:bldP spid="71691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708" name="Picture 2" descr="http://www.canyonstatevinyl.com/images/Picket%20Fenc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4775" y="3162300"/>
            <a:ext cx="4314825" cy="3238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2709" name="Rectangle 6"/>
          <p:cNvSpPr>
            <a:spLocks noChangeArrowheads="1"/>
          </p:cNvSpPr>
          <p:nvPr/>
        </p:nvSpPr>
        <p:spPr bwMode="auto">
          <a:xfrm>
            <a:off x="1219200" y="4267200"/>
            <a:ext cx="304800" cy="304800"/>
          </a:xfrm>
          <a:prstGeom prst="rect">
            <a:avLst/>
          </a:prstGeom>
          <a:solidFill>
            <a:srgbClr val="00CC99">
              <a:alpha val="18039"/>
            </a:srgbClr>
          </a:solidFill>
          <a:ln w="28575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pic>
        <p:nvPicPr>
          <p:cNvPr id="72710" name="Picture 6" descr="http://www.canyonstatevinyl.com/images/Picket%20Fenc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00600" y="3162300"/>
            <a:ext cx="4314825" cy="3238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2713" name="Rectangle 9"/>
          <p:cNvSpPr>
            <a:spLocks noChangeArrowheads="1"/>
          </p:cNvSpPr>
          <p:nvPr/>
        </p:nvSpPr>
        <p:spPr bwMode="auto">
          <a:xfrm>
            <a:off x="1219200" y="3543300"/>
            <a:ext cx="450850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3200" b="0">
                <a:solidFill>
                  <a:srgbClr val="FFFF00"/>
                </a:solidFill>
                <a:latin typeface="Arial" charset="0"/>
              </a:rPr>
              <a:t>f</a:t>
            </a:r>
            <a:r>
              <a:rPr lang="en-US" sz="3200" b="0" baseline="-25000">
                <a:solidFill>
                  <a:srgbClr val="FFFF00"/>
                </a:solidFill>
                <a:latin typeface="Arial" charset="0"/>
              </a:rPr>
              <a:t>1</a:t>
            </a:r>
          </a:p>
        </p:txBody>
      </p:sp>
      <p:sp>
        <p:nvSpPr>
          <p:cNvPr id="72714" name="Rectangle 11"/>
          <p:cNvSpPr>
            <a:spLocks noChangeArrowheads="1"/>
          </p:cNvSpPr>
          <p:nvPr/>
        </p:nvSpPr>
        <p:spPr bwMode="auto">
          <a:xfrm>
            <a:off x="8015288" y="4267200"/>
            <a:ext cx="304800" cy="304800"/>
          </a:xfrm>
          <a:prstGeom prst="rect">
            <a:avLst/>
          </a:prstGeom>
          <a:solidFill>
            <a:srgbClr val="00CC99">
              <a:alpha val="18039"/>
            </a:srgbClr>
          </a:solidFill>
          <a:ln w="28575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72715" name="Rectangle 11"/>
          <p:cNvSpPr>
            <a:spLocks noChangeArrowheads="1"/>
          </p:cNvSpPr>
          <p:nvPr/>
        </p:nvSpPr>
        <p:spPr bwMode="auto">
          <a:xfrm>
            <a:off x="8015288" y="3543300"/>
            <a:ext cx="450850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3200" b="0">
                <a:solidFill>
                  <a:srgbClr val="FFFF00"/>
                </a:solidFill>
                <a:latin typeface="Arial" charset="0"/>
              </a:rPr>
              <a:t>f</a:t>
            </a:r>
            <a:r>
              <a:rPr lang="en-US" sz="3200" b="0" baseline="-25000">
                <a:solidFill>
                  <a:srgbClr val="FFFF00"/>
                </a:solidFill>
                <a:latin typeface="Arial" charset="0"/>
              </a:rPr>
              <a:t>2</a:t>
            </a:r>
          </a:p>
        </p:txBody>
      </p:sp>
      <p:sp>
        <p:nvSpPr>
          <p:cNvPr id="72716" name="Rectangle 13"/>
          <p:cNvSpPr>
            <a:spLocks noChangeArrowheads="1"/>
          </p:cNvSpPr>
          <p:nvPr/>
        </p:nvSpPr>
        <p:spPr bwMode="auto">
          <a:xfrm>
            <a:off x="7216775" y="4267200"/>
            <a:ext cx="304800" cy="304800"/>
          </a:xfrm>
          <a:prstGeom prst="rect">
            <a:avLst/>
          </a:prstGeom>
          <a:solidFill>
            <a:srgbClr val="00CC99">
              <a:alpha val="18039"/>
            </a:srgbClr>
          </a:solidFill>
          <a:ln w="28575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72717" name="Rectangle 13"/>
          <p:cNvSpPr>
            <a:spLocks noChangeArrowheads="1"/>
          </p:cNvSpPr>
          <p:nvPr/>
        </p:nvSpPr>
        <p:spPr bwMode="auto">
          <a:xfrm>
            <a:off x="7216775" y="3543300"/>
            <a:ext cx="798513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3200" b="0">
                <a:solidFill>
                  <a:srgbClr val="FFFF00"/>
                </a:solidFill>
                <a:latin typeface="Arial" charset="0"/>
              </a:rPr>
              <a:t>f</a:t>
            </a:r>
            <a:r>
              <a:rPr lang="en-US" sz="3200" b="0" baseline="-25000">
                <a:solidFill>
                  <a:srgbClr val="FFFF00"/>
                </a:solidFill>
                <a:latin typeface="Arial" charset="0"/>
              </a:rPr>
              <a:t>2</a:t>
            </a:r>
            <a:r>
              <a:rPr lang="en-US" sz="3200" b="0" baseline="30000">
                <a:solidFill>
                  <a:srgbClr val="FFFF00"/>
                </a:solidFill>
                <a:latin typeface="Arial" charset="0"/>
              </a:rPr>
              <a:t>'</a:t>
            </a:r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457200" y="1524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Feature distance</a:t>
            </a:r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381000" y="1295400"/>
            <a:ext cx="8686800" cy="5257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How to define the difference between two features 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</a:t>
            </a:r>
            <a:r>
              <a:rPr kumimoji="0" lang="en-US" sz="2800" b="0" i="0" u="none" strike="noStrike" kern="1200" cap="none" spc="0" normalizeH="0" baseline="-250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1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, 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</a:t>
            </a:r>
            <a:r>
              <a:rPr kumimoji="0" lang="en-US" sz="2800" b="0" i="0" u="none" strike="noStrike" kern="1200" cap="none" spc="0" normalizeH="0" baseline="-250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?</a:t>
            </a:r>
          </a:p>
          <a:p>
            <a:pPr marL="800100" lvl="1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en-US" sz="2000" dirty="0"/>
              <a:t>Better approach:  ratio distance = ||f</a:t>
            </a:r>
            <a:r>
              <a:rPr lang="en-US" sz="2000" baseline="-25000" dirty="0"/>
              <a:t>1</a:t>
            </a:r>
            <a:r>
              <a:rPr lang="en-US" sz="2000" dirty="0"/>
              <a:t> - f</a:t>
            </a:r>
            <a:r>
              <a:rPr lang="en-US" sz="2000" baseline="-25000" dirty="0"/>
              <a:t>2</a:t>
            </a:r>
            <a:r>
              <a:rPr lang="en-US" sz="2000" dirty="0"/>
              <a:t> || / || f</a:t>
            </a:r>
            <a:r>
              <a:rPr lang="en-US" sz="2000" baseline="-25000" dirty="0"/>
              <a:t>1</a:t>
            </a:r>
            <a:r>
              <a:rPr lang="en-US" sz="2000" dirty="0"/>
              <a:t> - f</a:t>
            </a:r>
            <a:r>
              <a:rPr lang="en-US" sz="2000" baseline="-25000" dirty="0"/>
              <a:t>2</a:t>
            </a:r>
            <a:r>
              <a:rPr lang="en-US" sz="2000" dirty="0"/>
              <a:t>’ || </a:t>
            </a:r>
          </a:p>
          <a:p>
            <a:pPr marL="1257300" lvl="2" indent="-342900">
              <a:buFont typeface="Arial" pitchFamily="34" charset="0"/>
              <a:buChar char="•"/>
            </a:pPr>
            <a:r>
              <a:rPr lang="en-US" sz="2000" dirty="0"/>
              <a:t>f</a:t>
            </a:r>
            <a:r>
              <a:rPr lang="en-US" sz="2000" baseline="-25000" dirty="0"/>
              <a:t>2</a:t>
            </a:r>
            <a:r>
              <a:rPr lang="en-US" sz="2000" dirty="0"/>
              <a:t> is best SSD match to f</a:t>
            </a:r>
            <a:r>
              <a:rPr lang="en-US" sz="2000" baseline="-25000" dirty="0"/>
              <a:t>1</a:t>
            </a:r>
            <a:r>
              <a:rPr lang="en-US" sz="2000" dirty="0"/>
              <a:t> in I</a:t>
            </a:r>
            <a:r>
              <a:rPr lang="en-US" sz="2000" baseline="-25000" dirty="0"/>
              <a:t>2</a:t>
            </a:r>
            <a:endParaRPr lang="en-US" sz="2000" dirty="0"/>
          </a:p>
          <a:p>
            <a:pPr marL="1257300" lvl="2" indent="-342900">
              <a:buFont typeface="Arial" pitchFamily="34" charset="0"/>
              <a:buChar char="•"/>
            </a:pPr>
            <a:r>
              <a:rPr lang="en-US" sz="2000" dirty="0"/>
              <a:t>f</a:t>
            </a:r>
            <a:r>
              <a:rPr lang="en-US" sz="2000" baseline="-25000" dirty="0"/>
              <a:t>2</a:t>
            </a:r>
            <a:r>
              <a:rPr lang="en-US" sz="2000" dirty="0"/>
              <a:t>’  is  2</a:t>
            </a:r>
            <a:r>
              <a:rPr lang="en-US" sz="2000" baseline="30000" dirty="0"/>
              <a:t>nd</a:t>
            </a:r>
            <a:r>
              <a:rPr lang="en-US" sz="2000" dirty="0"/>
              <a:t> best SSD match to f</a:t>
            </a:r>
            <a:r>
              <a:rPr lang="en-US" sz="2000" baseline="-25000" dirty="0"/>
              <a:t>1</a:t>
            </a:r>
            <a:r>
              <a:rPr lang="en-US" sz="2000" dirty="0"/>
              <a:t> in I</a:t>
            </a:r>
            <a:r>
              <a:rPr lang="en-US" sz="2000" baseline="-25000" dirty="0"/>
              <a:t>2</a:t>
            </a:r>
          </a:p>
          <a:p>
            <a:pPr marL="1257300" lvl="2" indent="-342900">
              <a:buFont typeface="Arial" pitchFamily="34" charset="0"/>
              <a:buChar char="•"/>
            </a:pPr>
            <a:r>
              <a:rPr lang="en-US" sz="2000"/>
              <a:t>gives large </a:t>
            </a:r>
            <a:r>
              <a:rPr lang="en-US" sz="2000" dirty="0"/>
              <a:t>values for ambiguous matches</a:t>
            </a:r>
            <a:endParaRPr lang="en-US" sz="2000" baseline="30000" dirty="0"/>
          </a:p>
        </p:txBody>
      </p:sp>
      <p:sp>
        <p:nvSpPr>
          <p:cNvPr id="18" name="Rectangle 14"/>
          <p:cNvSpPr>
            <a:spLocks noChangeArrowheads="1"/>
          </p:cNvSpPr>
          <p:nvPr/>
        </p:nvSpPr>
        <p:spPr bwMode="auto">
          <a:xfrm>
            <a:off x="2239437" y="6400800"/>
            <a:ext cx="34977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b="0" i="1" dirty="0">
                <a:latin typeface="Arial" charset="0"/>
              </a:rPr>
              <a:t>I</a:t>
            </a:r>
            <a:r>
              <a:rPr lang="en-US" sz="2000" b="0" baseline="-25000" dirty="0">
                <a:latin typeface="Arial" charset="0"/>
              </a:rPr>
              <a:t>1</a:t>
            </a:r>
          </a:p>
        </p:txBody>
      </p:sp>
      <p:sp>
        <p:nvSpPr>
          <p:cNvPr id="19" name="Rectangle 8"/>
          <p:cNvSpPr>
            <a:spLocks noChangeArrowheads="1"/>
          </p:cNvSpPr>
          <p:nvPr/>
        </p:nvSpPr>
        <p:spPr bwMode="auto">
          <a:xfrm>
            <a:off x="6736824" y="6400800"/>
            <a:ext cx="34977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b="0" i="1" dirty="0">
                <a:latin typeface="Arial" charset="0"/>
              </a:rPr>
              <a:t>I</a:t>
            </a:r>
            <a:r>
              <a:rPr lang="en-US" sz="2000" b="0" baseline="-25000" dirty="0">
                <a:latin typeface="Arial" charset="0"/>
              </a:rPr>
              <a:t>2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2008"/>
            <a:ext cx="8229600" cy="1143000"/>
          </a:xfrm>
        </p:spPr>
        <p:txBody>
          <a:bodyPr/>
          <a:lstStyle/>
          <a:p>
            <a:r>
              <a:rPr lang="en-US" dirty="0"/>
              <a:t>Feature distance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Does the SSD vs “ratio distance” change the best match to a given feature in image 1?</a:t>
            </a:r>
          </a:p>
        </p:txBody>
      </p:sp>
    </p:spTree>
    <p:extLst>
      <p:ext uri="{BB962C8B-B14F-4D97-AF65-F5344CB8AC3E}">
        <p14:creationId xmlns:p14="http://schemas.microsoft.com/office/powerpoint/2010/main" val="3716473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matching example</a:t>
            </a:r>
          </a:p>
        </p:txBody>
      </p:sp>
      <p:pic>
        <p:nvPicPr>
          <p:cNvPr id="4" name="Picture 2" descr="C:\snavely\matlab\A2P3\search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19600" y="1828800"/>
            <a:ext cx="4267200" cy="370799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14370" name="Picture 2" descr="C:\snavely\matlab\A2P3\template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86077" y="1828801"/>
            <a:ext cx="2406865" cy="3429000"/>
          </a:xfrm>
          <a:prstGeom prst="rect">
            <a:avLst/>
          </a:prstGeom>
          <a:noFill/>
        </p:spPr>
      </p:pic>
      <p:pic>
        <p:nvPicPr>
          <p:cNvPr id="31437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2400" y="1828800"/>
            <a:ext cx="8534400" cy="37079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1301138" y="5867400"/>
            <a:ext cx="69910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58 matches (</a:t>
            </a:r>
            <a:r>
              <a:rPr lang="en-US" sz="2000" b="1" dirty="0" err="1"/>
              <a:t>thresholded</a:t>
            </a:r>
            <a:r>
              <a:rPr lang="en-US" sz="2000" b="1" dirty="0"/>
              <a:t> by ratio score)</a:t>
            </a:r>
          </a:p>
        </p:txBody>
      </p:sp>
    </p:spTree>
    <p:extLst>
      <p:ext uri="{BB962C8B-B14F-4D97-AF65-F5344CB8AC3E}">
        <p14:creationId xmlns:p14="http://schemas.microsoft.com/office/powerpoint/2010/main" val="4123837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965A0E3-7726-4DB3-88DD-441F09951D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CE27FF4-4D94-4C23-B9B1-797085B45A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Project 2 is now released, due Monday, March 4, at 11:59pm</a:t>
            </a:r>
          </a:p>
          <a:p>
            <a:pPr lvl="1"/>
            <a:r>
              <a:rPr lang="en-US" dirty="0"/>
              <a:t>To be done in groups of 2</a:t>
            </a:r>
          </a:p>
          <a:p>
            <a:pPr lvl="1"/>
            <a:r>
              <a:rPr lang="en-US" dirty="0"/>
              <a:t>Please create a group on CMS once you have found a partner</a:t>
            </a:r>
          </a:p>
          <a:p>
            <a:r>
              <a:rPr lang="en-US" dirty="0"/>
              <a:t>Project 1 artifact voting will be underway soon</a:t>
            </a:r>
          </a:p>
          <a:p>
            <a:r>
              <a:rPr lang="en-US" dirty="0"/>
              <a:t>Quiz 1 is graded and available on </a:t>
            </a:r>
            <a:r>
              <a:rPr lang="en-US" dirty="0" err="1"/>
              <a:t>Gradescope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8436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matching example</a:t>
            </a:r>
          </a:p>
        </p:txBody>
      </p:sp>
      <p:pic>
        <p:nvPicPr>
          <p:cNvPr id="5" name="Picture 2" descr="C:\snavely\matlab\A2P3\search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19600" y="1828800"/>
            <a:ext cx="4267200" cy="370799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90600" y="1828800"/>
            <a:ext cx="2590800" cy="39380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1334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2400" y="1828800"/>
            <a:ext cx="8534400" cy="39230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1301138" y="5867400"/>
            <a:ext cx="69910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51 matches (</a:t>
            </a:r>
            <a:r>
              <a:rPr lang="en-US" sz="2000" b="1" dirty="0" err="1"/>
              <a:t>thresholded</a:t>
            </a:r>
            <a:r>
              <a:rPr lang="en-US" sz="2000" b="1" dirty="0"/>
              <a:t> by ratio score)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xmlns="" id="{53A69343-32DF-40C0-9158-5BD355A18350}"/>
              </a:ext>
            </a:extLst>
          </p:cNvPr>
          <p:cNvGrpSpPr/>
          <p:nvPr/>
        </p:nvGrpSpPr>
        <p:grpSpPr>
          <a:xfrm>
            <a:off x="7620000" y="212942"/>
            <a:ext cx="1600200" cy="2042897"/>
            <a:chOff x="7620000" y="212942"/>
            <a:chExt cx="1600200" cy="204289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xmlns="" id="{4AC7BA29-36B8-494A-8E41-37F9F08E84B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20100" y="979096"/>
              <a:ext cx="38100" cy="484580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xmlns="" id="{561FE067-138A-4200-83C2-3E640002423A}"/>
                </a:ext>
              </a:extLst>
            </p:cNvPr>
            <p:cNvGrpSpPr/>
            <p:nvPr/>
          </p:nvGrpSpPr>
          <p:grpSpPr>
            <a:xfrm>
              <a:off x="7620000" y="212942"/>
              <a:ext cx="1600200" cy="2042897"/>
              <a:chOff x="7620000" y="228600"/>
              <a:chExt cx="1600200" cy="2027239"/>
            </a:xfrm>
          </p:grpSpPr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xmlns="" id="{9141BD46-37E3-4AB2-83D7-BBDFA4E06B17}"/>
                  </a:ext>
                </a:extLst>
              </p:cNvPr>
              <p:cNvSpPr/>
              <p:nvPr/>
            </p:nvSpPr>
            <p:spPr>
              <a:xfrm>
                <a:off x="8047217" y="1616255"/>
                <a:ext cx="639584" cy="639584"/>
              </a:xfrm>
              <a:prstGeom prst="ellipse">
                <a:avLst/>
              </a:pr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xmlns="" id="{B41222CD-E489-4CDE-B717-515C1BFB42FB}"/>
                  </a:ext>
                </a:extLst>
              </p:cNvPr>
              <p:cNvSpPr txBox="1"/>
              <p:nvPr/>
            </p:nvSpPr>
            <p:spPr>
              <a:xfrm>
                <a:off x="7620000" y="228600"/>
                <a:ext cx="16002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We’ll deal with </a:t>
                </a:r>
                <a:r>
                  <a:rPr lang="en-US" b="1" dirty="0"/>
                  <a:t>outliers</a:t>
                </a:r>
                <a:r>
                  <a:rPr lang="en-US" dirty="0"/>
                  <a:t> later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12593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Evaluating the results</a:t>
            </a:r>
          </a:p>
        </p:txBody>
      </p:sp>
      <p:sp>
        <p:nvSpPr>
          <p:cNvPr id="737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524000"/>
            <a:ext cx="8229600" cy="685800"/>
          </a:xfrm>
        </p:spPr>
        <p:txBody>
          <a:bodyPr>
            <a:normAutofit/>
          </a:bodyPr>
          <a:lstStyle/>
          <a:p>
            <a:pPr>
              <a:buFontTx/>
              <a:buNone/>
            </a:pPr>
            <a:r>
              <a:rPr lang="en-US" sz="2400" dirty="0"/>
              <a:t>How can we measure the performance of a feature matcher?</a:t>
            </a:r>
          </a:p>
        </p:txBody>
      </p:sp>
      <p:pic>
        <p:nvPicPr>
          <p:cNvPr id="73732" name="Picture 2" descr="http://farm1.static.flickr.com/47/136915456_c6f719ea3f.jpg?v=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90600" y="2062162"/>
            <a:ext cx="3086100" cy="2314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3733" name="Picture 4" descr="http://farm1.static.flickr.com/133/328570837_37b6289916.jpg?v=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92675" y="2057400"/>
            <a:ext cx="3260725" cy="2289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3734" name="Rectangle 7"/>
          <p:cNvSpPr>
            <a:spLocks noChangeArrowheads="1"/>
          </p:cNvSpPr>
          <p:nvPr/>
        </p:nvSpPr>
        <p:spPr bwMode="auto">
          <a:xfrm>
            <a:off x="2438400" y="2624137"/>
            <a:ext cx="152400" cy="152400"/>
          </a:xfrm>
          <a:prstGeom prst="rect">
            <a:avLst/>
          </a:prstGeom>
          <a:noFill/>
          <a:ln w="38100">
            <a:solidFill>
              <a:srgbClr val="FFFF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3735" name="Rectangle 8"/>
          <p:cNvSpPr>
            <a:spLocks noChangeArrowheads="1"/>
          </p:cNvSpPr>
          <p:nvPr/>
        </p:nvSpPr>
        <p:spPr bwMode="auto">
          <a:xfrm>
            <a:off x="6365875" y="2587625"/>
            <a:ext cx="152400" cy="152400"/>
          </a:xfrm>
          <a:prstGeom prst="rect">
            <a:avLst/>
          </a:prstGeom>
          <a:noFill/>
          <a:ln w="38100">
            <a:solidFill>
              <a:srgbClr val="FFFF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3736" name="Rectangle 9"/>
          <p:cNvSpPr>
            <a:spLocks noChangeArrowheads="1"/>
          </p:cNvSpPr>
          <p:nvPr/>
        </p:nvSpPr>
        <p:spPr bwMode="auto">
          <a:xfrm>
            <a:off x="1752600" y="2471737"/>
            <a:ext cx="152400" cy="152400"/>
          </a:xfrm>
          <a:prstGeom prst="rect">
            <a:avLst/>
          </a:prstGeom>
          <a:noFill/>
          <a:ln w="38100">
            <a:solidFill>
              <a:srgbClr val="FFFF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3737" name="Rectangle 10"/>
          <p:cNvSpPr>
            <a:spLocks noChangeArrowheads="1"/>
          </p:cNvSpPr>
          <p:nvPr/>
        </p:nvSpPr>
        <p:spPr bwMode="auto">
          <a:xfrm>
            <a:off x="5715000" y="2243137"/>
            <a:ext cx="152400" cy="152400"/>
          </a:xfrm>
          <a:prstGeom prst="rect">
            <a:avLst/>
          </a:prstGeom>
          <a:noFill/>
          <a:ln w="38100">
            <a:solidFill>
              <a:srgbClr val="FFFF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3738" name="Rectangle 11"/>
          <p:cNvSpPr>
            <a:spLocks noChangeArrowheads="1"/>
          </p:cNvSpPr>
          <p:nvPr/>
        </p:nvSpPr>
        <p:spPr bwMode="auto">
          <a:xfrm>
            <a:off x="1524000" y="2090737"/>
            <a:ext cx="152400" cy="152400"/>
          </a:xfrm>
          <a:prstGeom prst="rect">
            <a:avLst/>
          </a:prstGeom>
          <a:noFill/>
          <a:ln w="38100">
            <a:solidFill>
              <a:srgbClr val="FFFF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3739" name="Rectangle 12"/>
          <p:cNvSpPr>
            <a:spLocks noChangeArrowheads="1"/>
          </p:cNvSpPr>
          <p:nvPr/>
        </p:nvSpPr>
        <p:spPr bwMode="auto">
          <a:xfrm>
            <a:off x="5410200" y="2928937"/>
            <a:ext cx="152400" cy="152400"/>
          </a:xfrm>
          <a:prstGeom prst="rect">
            <a:avLst/>
          </a:prstGeom>
          <a:noFill/>
          <a:ln w="38100">
            <a:solidFill>
              <a:srgbClr val="FFFF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3740" name="Line 13"/>
          <p:cNvSpPr>
            <a:spLocks noChangeShapeType="1"/>
          </p:cNvSpPr>
          <p:nvPr/>
        </p:nvSpPr>
        <p:spPr bwMode="auto">
          <a:xfrm flipV="1">
            <a:off x="1905000" y="2306637"/>
            <a:ext cx="3810000" cy="228600"/>
          </a:xfrm>
          <a:prstGeom prst="line">
            <a:avLst/>
          </a:prstGeom>
          <a:noFill/>
          <a:ln w="28575">
            <a:solidFill>
              <a:srgbClr val="3333FF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>
              <a:solidFill>
                <a:srgbClr val="3333FF"/>
              </a:solidFill>
            </a:endParaRPr>
          </a:p>
        </p:txBody>
      </p:sp>
      <p:sp>
        <p:nvSpPr>
          <p:cNvPr id="73741" name="Rectangle 14"/>
          <p:cNvSpPr>
            <a:spLocks noChangeArrowheads="1"/>
          </p:cNvSpPr>
          <p:nvPr/>
        </p:nvSpPr>
        <p:spPr bwMode="auto">
          <a:xfrm>
            <a:off x="4181475" y="2151062"/>
            <a:ext cx="466725" cy="39687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b="0" dirty="0">
                <a:solidFill>
                  <a:srgbClr val="3333FF"/>
                </a:solidFill>
                <a:latin typeface="Arial" charset="0"/>
              </a:rPr>
              <a:t>50</a:t>
            </a:r>
            <a:endParaRPr lang="en-US" sz="2000" b="0" baseline="-25000" dirty="0">
              <a:solidFill>
                <a:srgbClr val="3333FF"/>
              </a:solidFill>
              <a:latin typeface="Arial" charset="0"/>
            </a:endParaRPr>
          </a:p>
        </p:txBody>
      </p:sp>
      <p:sp>
        <p:nvSpPr>
          <p:cNvPr id="73742" name="Line 15"/>
          <p:cNvSpPr>
            <a:spLocks noChangeShapeType="1"/>
          </p:cNvSpPr>
          <p:nvPr/>
        </p:nvSpPr>
        <p:spPr bwMode="auto">
          <a:xfrm flipV="1">
            <a:off x="2590800" y="2624137"/>
            <a:ext cx="3775075" cy="76200"/>
          </a:xfrm>
          <a:prstGeom prst="line">
            <a:avLst/>
          </a:prstGeom>
          <a:noFill/>
          <a:ln w="28575">
            <a:solidFill>
              <a:srgbClr val="3333FF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>
              <a:solidFill>
                <a:srgbClr val="3333FF"/>
              </a:solidFill>
            </a:endParaRPr>
          </a:p>
        </p:txBody>
      </p:sp>
      <p:sp>
        <p:nvSpPr>
          <p:cNvPr id="73743" name="Rectangle 16"/>
          <p:cNvSpPr>
            <a:spLocks noChangeArrowheads="1"/>
          </p:cNvSpPr>
          <p:nvPr/>
        </p:nvSpPr>
        <p:spPr bwMode="auto">
          <a:xfrm>
            <a:off x="4267200" y="2471737"/>
            <a:ext cx="466725" cy="39687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b="0" dirty="0">
                <a:solidFill>
                  <a:srgbClr val="3333FF"/>
                </a:solidFill>
                <a:latin typeface="Arial" charset="0"/>
              </a:rPr>
              <a:t>75</a:t>
            </a:r>
            <a:endParaRPr lang="en-US" sz="2000" b="0" baseline="-25000" dirty="0">
              <a:solidFill>
                <a:srgbClr val="3333FF"/>
              </a:solidFill>
              <a:latin typeface="Arial" charset="0"/>
            </a:endParaRPr>
          </a:p>
        </p:txBody>
      </p:sp>
      <p:sp>
        <p:nvSpPr>
          <p:cNvPr id="73744" name="Freeform 17"/>
          <p:cNvSpPr>
            <a:spLocks/>
          </p:cNvSpPr>
          <p:nvPr/>
        </p:nvSpPr>
        <p:spPr bwMode="auto">
          <a:xfrm>
            <a:off x="1562100" y="2243137"/>
            <a:ext cx="3848100" cy="1155700"/>
          </a:xfrm>
          <a:custGeom>
            <a:avLst/>
            <a:gdLst>
              <a:gd name="T0" fmla="*/ 24 w 2424"/>
              <a:gd name="T1" fmla="*/ 0 h 728"/>
              <a:gd name="T2" fmla="*/ 72 w 2424"/>
              <a:gd name="T3" fmla="*/ 528 h 728"/>
              <a:gd name="T4" fmla="*/ 456 w 2424"/>
              <a:gd name="T5" fmla="*/ 720 h 728"/>
              <a:gd name="T6" fmla="*/ 2424 w 2424"/>
              <a:gd name="T7" fmla="*/ 480 h 728"/>
              <a:gd name="T8" fmla="*/ 0 60000 65536"/>
              <a:gd name="T9" fmla="*/ 0 60000 65536"/>
              <a:gd name="T10" fmla="*/ 0 60000 65536"/>
              <a:gd name="T11" fmla="*/ 0 60000 65536"/>
              <a:gd name="T12" fmla="*/ 0 w 2424"/>
              <a:gd name="T13" fmla="*/ 0 h 728"/>
              <a:gd name="T14" fmla="*/ 2424 w 2424"/>
              <a:gd name="T15" fmla="*/ 728 h 72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424" h="728">
                <a:moveTo>
                  <a:pt x="24" y="0"/>
                </a:moveTo>
                <a:cubicBezTo>
                  <a:pt x="12" y="204"/>
                  <a:pt x="0" y="408"/>
                  <a:pt x="72" y="528"/>
                </a:cubicBezTo>
                <a:cubicBezTo>
                  <a:pt x="144" y="648"/>
                  <a:pt x="64" y="728"/>
                  <a:pt x="456" y="720"/>
                </a:cubicBezTo>
                <a:cubicBezTo>
                  <a:pt x="848" y="712"/>
                  <a:pt x="1636" y="596"/>
                  <a:pt x="2424" y="480"/>
                </a:cubicBezTo>
              </a:path>
            </a:pathLst>
          </a:custGeom>
          <a:noFill/>
          <a:ln w="38100">
            <a:solidFill>
              <a:srgbClr val="3333FF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>
              <a:solidFill>
                <a:srgbClr val="3333FF"/>
              </a:solidFill>
            </a:endParaRPr>
          </a:p>
        </p:txBody>
      </p:sp>
      <p:sp>
        <p:nvSpPr>
          <p:cNvPr id="73745" name="Rectangle 18"/>
          <p:cNvSpPr>
            <a:spLocks noChangeArrowheads="1"/>
          </p:cNvSpPr>
          <p:nvPr/>
        </p:nvSpPr>
        <p:spPr bwMode="auto">
          <a:xfrm>
            <a:off x="4191000" y="2928937"/>
            <a:ext cx="608013" cy="39687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b="0">
                <a:solidFill>
                  <a:srgbClr val="3333FF"/>
                </a:solidFill>
                <a:latin typeface="Arial" charset="0"/>
              </a:rPr>
              <a:t>200</a:t>
            </a:r>
            <a:endParaRPr lang="en-US" sz="2000" b="0" baseline="-25000">
              <a:solidFill>
                <a:srgbClr val="3333FF"/>
              </a:solidFill>
              <a:latin typeface="Arial" charset="0"/>
            </a:endParaRPr>
          </a:p>
        </p:txBody>
      </p:sp>
      <p:sp>
        <p:nvSpPr>
          <p:cNvPr id="73746" name="Rectangle 19"/>
          <p:cNvSpPr>
            <a:spLocks noChangeArrowheads="1"/>
          </p:cNvSpPr>
          <p:nvPr/>
        </p:nvSpPr>
        <p:spPr bwMode="auto">
          <a:xfrm>
            <a:off x="3657600" y="4616450"/>
            <a:ext cx="1870448" cy="40011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b="0" dirty="0"/>
              <a:t>feature distance</a:t>
            </a:r>
            <a:endParaRPr lang="en-US" sz="2000" b="0" baseline="-25000" dirty="0"/>
          </a:p>
        </p:txBody>
      </p:sp>
      <p:sp>
        <p:nvSpPr>
          <p:cNvPr id="73747" name="Line 20"/>
          <p:cNvSpPr>
            <a:spLocks noChangeShapeType="1"/>
          </p:cNvSpPr>
          <p:nvPr/>
        </p:nvSpPr>
        <p:spPr bwMode="auto">
          <a:xfrm flipH="1" flipV="1">
            <a:off x="4495800" y="3429000"/>
            <a:ext cx="76200" cy="11874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734" grpId="0" animBg="1"/>
      <p:bldP spid="73735" grpId="0" animBg="1"/>
      <p:bldP spid="73736" grpId="0" animBg="1"/>
      <p:bldP spid="73737" grpId="0" animBg="1"/>
      <p:bldP spid="73738" grpId="0" animBg="1"/>
      <p:bldP spid="73739" grpId="0" animBg="1"/>
      <p:bldP spid="73740" grpId="0" animBg="1"/>
      <p:bldP spid="73741" grpId="0" animBg="1"/>
      <p:bldP spid="73742" grpId="0" animBg="1"/>
      <p:bldP spid="73743" grpId="0" animBg="1"/>
      <p:bldP spid="73744" grpId="0" animBg="1"/>
      <p:bldP spid="73745" grpId="0" animBg="1"/>
      <p:bldP spid="73746" grpId="0" animBg="1"/>
      <p:bldP spid="73747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/>
              <a:t>True/false positives</a:t>
            </a:r>
          </a:p>
        </p:txBody>
      </p:sp>
      <p:sp>
        <p:nvSpPr>
          <p:cNvPr id="7475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828800"/>
            <a:ext cx="8229600" cy="5105400"/>
          </a:xfrm>
        </p:spPr>
        <p:txBody>
          <a:bodyPr>
            <a:normAutofit lnSpcReduction="10000"/>
          </a:bodyPr>
          <a:lstStyle/>
          <a:p>
            <a:pPr>
              <a:buFontTx/>
              <a:buNone/>
            </a:pPr>
            <a:endParaRPr lang="en-US" sz="2000" dirty="0"/>
          </a:p>
          <a:p>
            <a:pPr>
              <a:buFontTx/>
              <a:buNone/>
            </a:pPr>
            <a:endParaRPr lang="en-US" sz="2000" dirty="0"/>
          </a:p>
          <a:p>
            <a:pPr>
              <a:buFontTx/>
              <a:buNone/>
            </a:pPr>
            <a:endParaRPr lang="en-US" sz="2000" dirty="0"/>
          </a:p>
          <a:p>
            <a:pPr>
              <a:buFontTx/>
              <a:buNone/>
            </a:pPr>
            <a:endParaRPr lang="en-US" sz="2000" dirty="0"/>
          </a:p>
          <a:p>
            <a:pPr>
              <a:buFontTx/>
              <a:buNone/>
            </a:pPr>
            <a:endParaRPr lang="en-US" sz="2000" dirty="0"/>
          </a:p>
          <a:p>
            <a:pPr>
              <a:buFontTx/>
              <a:buNone/>
            </a:pPr>
            <a:endParaRPr lang="en-US" sz="2000" dirty="0"/>
          </a:p>
          <a:p>
            <a:pPr>
              <a:buFontTx/>
              <a:buNone/>
            </a:pPr>
            <a:endParaRPr lang="en-US" sz="2000" dirty="0"/>
          </a:p>
          <a:p>
            <a:pPr>
              <a:buFontTx/>
              <a:buNone/>
            </a:pPr>
            <a:endParaRPr lang="en-US" sz="2000" dirty="0"/>
          </a:p>
          <a:p>
            <a:pPr>
              <a:buFontTx/>
              <a:buNone/>
            </a:pPr>
            <a:endParaRPr lang="en-US" sz="2000" dirty="0"/>
          </a:p>
          <a:p>
            <a:pPr>
              <a:buFontTx/>
              <a:buNone/>
            </a:pPr>
            <a:endParaRPr lang="en-US" sz="2000" dirty="0"/>
          </a:p>
          <a:p>
            <a:pPr>
              <a:buFontTx/>
              <a:buNone/>
            </a:pPr>
            <a:r>
              <a:rPr lang="en-US" sz="2000" dirty="0"/>
              <a:t>The distance threshold affects performance</a:t>
            </a:r>
          </a:p>
          <a:p>
            <a:pPr lvl="1"/>
            <a:r>
              <a:rPr lang="en-US" sz="1800" dirty="0"/>
              <a:t>True positives = # of detected matches that are correct</a:t>
            </a:r>
          </a:p>
          <a:p>
            <a:pPr lvl="2"/>
            <a:r>
              <a:rPr lang="en-US" sz="1600" dirty="0"/>
              <a:t>Suppose we want to maximize these—how to choose threshold?</a:t>
            </a:r>
          </a:p>
          <a:p>
            <a:pPr lvl="1"/>
            <a:r>
              <a:rPr lang="en-US" sz="1800" dirty="0"/>
              <a:t>False positives = # of detected matches that are incorrect</a:t>
            </a:r>
          </a:p>
          <a:p>
            <a:pPr lvl="2"/>
            <a:r>
              <a:rPr lang="en-US" sz="1600" dirty="0"/>
              <a:t>Suppose we want to minimize these—how to choose threshold?</a:t>
            </a:r>
          </a:p>
        </p:txBody>
      </p:sp>
      <p:pic>
        <p:nvPicPr>
          <p:cNvPr id="74756" name="Picture 2" descr="http://farm1.static.flickr.com/47/136915456_c6f719ea3f.jpg?v=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90600" y="2073275"/>
            <a:ext cx="3086100" cy="2314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4757" name="Picture 4" descr="http://farm1.static.flickr.com/133/328570837_37b6289916.jpg?v=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92675" y="2068512"/>
            <a:ext cx="3260725" cy="2289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4758" name="Rectangle 6"/>
          <p:cNvSpPr>
            <a:spLocks noChangeArrowheads="1"/>
          </p:cNvSpPr>
          <p:nvPr/>
        </p:nvSpPr>
        <p:spPr bwMode="auto">
          <a:xfrm>
            <a:off x="2438400" y="2635250"/>
            <a:ext cx="152400" cy="152400"/>
          </a:xfrm>
          <a:prstGeom prst="rect">
            <a:avLst/>
          </a:prstGeom>
          <a:noFill/>
          <a:ln w="38100">
            <a:solidFill>
              <a:srgbClr val="FFFF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4759" name="Rectangle 7"/>
          <p:cNvSpPr>
            <a:spLocks noChangeArrowheads="1"/>
          </p:cNvSpPr>
          <p:nvPr/>
        </p:nvSpPr>
        <p:spPr bwMode="auto">
          <a:xfrm>
            <a:off x="6365875" y="2598737"/>
            <a:ext cx="152400" cy="152400"/>
          </a:xfrm>
          <a:prstGeom prst="rect">
            <a:avLst/>
          </a:prstGeom>
          <a:noFill/>
          <a:ln w="38100">
            <a:solidFill>
              <a:srgbClr val="FFFF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4760" name="Rectangle 8"/>
          <p:cNvSpPr>
            <a:spLocks noChangeArrowheads="1"/>
          </p:cNvSpPr>
          <p:nvPr/>
        </p:nvSpPr>
        <p:spPr bwMode="auto">
          <a:xfrm>
            <a:off x="1752600" y="2482850"/>
            <a:ext cx="152400" cy="152400"/>
          </a:xfrm>
          <a:prstGeom prst="rect">
            <a:avLst/>
          </a:prstGeom>
          <a:noFill/>
          <a:ln w="38100">
            <a:solidFill>
              <a:srgbClr val="FFFF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4761" name="Rectangle 9"/>
          <p:cNvSpPr>
            <a:spLocks noChangeArrowheads="1"/>
          </p:cNvSpPr>
          <p:nvPr/>
        </p:nvSpPr>
        <p:spPr bwMode="auto">
          <a:xfrm>
            <a:off x="5715000" y="2254250"/>
            <a:ext cx="152400" cy="152400"/>
          </a:xfrm>
          <a:prstGeom prst="rect">
            <a:avLst/>
          </a:prstGeom>
          <a:noFill/>
          <a:ln w="38100">
            <a:solidFill>
              <a:srgbClr val="FFFF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4762" name="Rectangle 10"/>
          <p:cNvSpPr>
            <a:spLocks noChangeArrowheads="1"/>
          </p:cNvSpPr>
          <p:nvPr/>
        </p:nvSpPr>
        <p:spPr bwMode="auto">
          <a:xfrm>
            <a:off x="1524000" y="2101850"/>
            <a:ext cx="152400" cy="152400"/>
          </a:xfrm>
          <a:prstGeom prst="rect">
            <a:avLst/>
          </a:prstGeom>
          <a:noFill/>
          <a:ln w="38100">
            <a:solidFill>
              <a:srgbClr val="FFFF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4763" name="Rectangle 11"/>
          <p:cNvSpPr>
            <a:spLocks noChangeArrowheads="1"/>
          </p:cNvSpPr>
          <p:nvPr/>
        </p:nvSpPr>
        <p:spPr bwMode="auto">
          <a:xfrm>
            <a:off x="5410200" y="2940050"/>
            <a:ext cx="152400" cy="152400"/>
          </a:xfrm>
          <a:prstGeom prst="rect">
            <a:avLst/>
          </a:prstGeom>
          <a:noFill/>
          <a:ln w="38100">
            <a:solidFill>
              <a:srgbClr val="FFFF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4764" name="Line 12"/>
          <p:cNvSpPr>
            <a:spLocks noChangeShapeType="1"/>
          </p:cNvSpPr>
          <p:nvPr/>
        </p:nvSpPr>
        <p:spPr bwMode="auto">
          <a:xfrm flipV="1">
            <a:off x="1905000" y="2317750"/>
            <a:ext cx="3810000" cy="228600"/>
          </a:xfrm>
          <a:prstGeom prst="line">
            <a:avLst/>
          </a:prstGeom>
          <a:noFill/>
          <a:ln w="28575">
            <a:solidFill>
              <a:srgbClr val="00FF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74765" name="Rectangle 14"/>
          <p:cNvSpPr>
            <a:spLocks noChangeArrowheads="1"/>
          </p:cNvSpPr>
          <p:nvPr/>
        </p:nvSpPr>
        <p:spPr bwMode="auto">
          <a:xfrm>
            <a:off x="4181475" y="2162175"/>
            <a:ext cx="466725" cy="39687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b="0">
                <a:solidFill>
                  <a:srgbClr val="00B050"/>
                </a:solidFill>
                <a:latin typeface="Arial" charset="0"/>
              </a:rPr>
              <a:t>50</a:t>
            </a:r>
            <a:endParaRPr lang="en-US" sz="2000" b="0" baseline="-25000">
              <a:solidFill>
                <a:srgbClr val="00B050"/>
              </a:solidFill>
              <a:latin typeface="Arial" charset="0"/>
            </a:endParaRPr>
          </a:p>
        </p:txBody>
      </p:sp>
      <p:sp>
        <p:nvSpPr>
          <p:cNvPr id="74766" name="Line 14"/>
          <p:cNvSpPr>
            <a:spLocks noChangeShapeType="1"/>
          </p:cNvSpPr>
          <p:nvPr/>
        </p:nvSpPr>
        <p:spPr bwMode="auto">
          <a:xfrm flipV="1">
            <a:off x="2590800" y="2635250"/>
            <a:ext cx="3775075" cy="76200"/>
          </a:xfrm>
          <a:prstGeom prst="line">
            <a:avLst/>
          </a:prstGeom>
          <a:noFill/>
          <a:ln w="28575">
            <a:solidFill>
              <a:srgbClr val="00FF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74767" name="Rectangle 15"/>
          <p:cNvSpPr>
            <a:spLocks noChangeArrowheads="1"/>
          </p:cNvSpPr>
          <p:nvPr/>
        </p:nvSpPr>
        <p:spPr bwMode="auto">
          <a:xfrm>
            <a:off x="4267200" y="2482850"/>
            <a:ext cx="466725" cy="39687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b="0">
                <a:solidFill>
                  <a:srgbClr val="00B050"/>
                </a:solidFill>
                <a:latin typeface="Arial" charset="0"/>
              </a:rPr>
              <a:t>75</a:t>
            </a:r>
            <a:endParaRPr lang="en-US" sz="2000" b="0" baseline="-25000">
              <a:solidFill>
                <a:srgbClr val="00B050"/>
              </a:solidFill>
              <a:latin typeface="Arial" charset="0"/>
            </a:endParaRPr>
          </a:p>
        </p:txBody>
      </p:sp>
      <p:sp>
        <p:nvSpPr>
          <p:cNvPr id="74768" name="Freeform 16"/>
          <p:cNvSpPr>
            <a:spLocks/>
          </p:cNvSpPr>
          <p:nvPr/>
        </p:nvSpPr>
        <p:spPr bwMode="auto">
          <a:xfrm>
            <a:off x="1562100" y="2254250"/>
            <a:ext cx="3848100" cy="1155700"/>
          </a:xfrm>
          <a:custGeom>
            <a:avLst/>
            <a:gdLst>
              <a:gd name="T0" fmla="*/ 24 w 2424"/>
              <a:gd name="T1" fmla="*/ 0 h 728"/>
              <a:gd name="T2" fmla="*/ 72 w 2424"/>
              <a:gd name="T3" fmla="*/ 528 h 728"/>
              <a:gd name="T4" fmla="*/ 456 w 2424"/>
              <a:gd name="T5" fmla="*/ 720 h 728"/>
              <a:gd name="T6" fmla="*/ 2424 w 2424"/>
              <a:gd name="T7" fmla="*/ 480 h 728"/>
              <a:gd name="T8" fmla="*/ 0 60000 65536"/>
              <a:gd name="T9" fmla="*/ 0 60000 65536"/>
              <a:gd name="T10" fmla="*/ 0 60000 65536"/>
              <a:gd name="T11" fmla="*/ 0 60000 65536"/>
              <a:gd name="T12" fmla="*/ 0 w 2424"/>
              <a:gd name="T13" fmla="*/ 0 h 728"/>
              <a:gd name="T14" fmla="*/ 2424 w 2424"/>
              <a:gd name="T15" fmla="*/ 728 h 72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424" h="728">
                <a:moveTo>
                  <a:pt x="24" y="0"/>
                </a:moveTo>
                <a:cubicBezTo>
                  <a:pt x="12" y="204"/>
                  <a:pt x="0" y="408"/>
                  <a:pt x="72" y="528"/>
                </a:cubicBezTo>
                <a:cubicBezTo>
                  <a:pt x="144" y="648"/>
                  <a:pt x="64" y="728"/>
                  <a:pt x="456" y="720"/>
                </a:cubicBezTo>
                <a:cubicBezTo>
                  <a:pt x="848" y="712"/>
                  <a:pt x="1636" y="596"/>
                  <a:pt x="2424" y="480"/>
                </a:cubicBezTo>
              </a:path>
            </a:pathLst>
          </a:cu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74769" name="Rectangle 17"/>
          <p:cNvSpPr>
            <a:spLocks noChangeArrowheads="1"/>
          </p:cNvSpPr>
          <p:nvPr/>
        </p:nvSpPr>
        <p:spPr bwMode="auto">
          <a:xfrm>
            <a:off x="4191000" y="2940050"/>
            <a:ext cx="608013" cy="39687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b="0">
                <a:solidFill>
                  <a:srgbClr val="FF0000"/>
                </a:solidFill>
                <a:latin typeface="Arial" charset="0"/>
              </a:rPr>
              <a:t>200</a:t>
            </a:r>
            <a:endParaRPr lang="en-US" sz="2000" b="0" baseline="-25000">
              <a:solidFill>
                <a:srgbClr val="FF0000"/>
              </a:solidFill>
              <a:latin typeface="Arial" charset="0"/>
            </a:endParaRPr>
          </a:p>
        </p:txBody>
      </p:sp>
      <p:sp>
        <p:nvSpPr>
          <p:cNvPr id="74772" name="Rectangle 20"/>
          <p:cNvSpPr>
            <a:spLocks noChangeArrowheads="1"/>
          </p:cNvSpPr>
          <p:nvPr/>
        </p:nvSpPr>
        <p:spPr bwMode="auto">
          <a:xfrm>
            <a:off x="4014788" y="3165475"/>
            <a:ext cx="962025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>
                <a:solidFill>
                  <a:srgbClr val="FF0000"/>
                </a:solidFill>
                <a:latin typeface="Arial" charset="0"/>
              </a:rPr>
              <a:t>false match</a:t>
            </a:r>
            <a:endParaRPr lang="en-US" sz="1200" b="0" baseline="-25000">
              <a:solidFill>
                <a:srgbClr val="FF0000"/>
              </a:solidFill>
              <a:latin typeface="Arial" charset="0"/>
            </a:endParaRPr>
          </a:p>
        </p:txBody>
      </p:sp>
      <p:sp>
        <p:nvSpPr>
          <p:cNvPr id="74773" name="Rectangle 22"/>
          <p:cNvSpPr>
            <a:spLocks noChangeArrowheads="1"/>
          </p:cNvSpPr>
          <p:nvPr/>
        </p:nvSpPr>
        <p:spPr bwMode="auto">
          <a:xfrm>
            <a:off x="4049713" y="2373312"/>
            <a:ext cx="903287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 dirty="0">
                <a:solidFill>
                  <a:schemeClr val="accent2"/>
                </a:solidFill>
                <a:latin typeface="Arial" charset="0"/>
              </a:rPr>
              <a:t>true match</a:t>
            </a:r>
            <a:endParaRPr lang="en-US" sz="1200" b="0" baseline="-25000" dirty="0">
              <a:solidFill>
                <a:schemeClr val="accent2"/>
              </a:solidFill>
              <a:latin typeface="Arial" charset="0"/>
            </a:endParaRPr>
          </a:p>
        </p:txBody>
      </p:sp>
      <p:sp>
        <p:nvSpPr>
          <p:cNvPr id="24" name="Rectangle 19"/>
          <p:cNvSpPr>
            <a:spLocks noChangeArrowheads="1"/>
          </p:cNvSpPr>
          <p:nvPr/>
        </p:nvSpPr>
        <p:spPr bwMode="auto">
          <a:xfrm>
            <a:off x="3657600" y="4616450"/>
            <a:ext cx="1870448" cy="40011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b="0" dirty="0"/>
              <a:t>feature distance</a:t>
            </a:r>
            <a:endParaRPr lang="en-US" sz="2000" b="0" baseline="-25000" dirty="0"/>
          </a:p>
        </p:txBody>
      </p:sp>
      <p:sp>
        <p:nvSpPr>
          <p:cNvPr id="25" name="Line 20"/>
          <p:cNvSpPr>
            <a:spLocks noChangeShapeType="1"/>
          </p:cNvSpPr>
          <p:nvPr/>
        </p:nvSpPr>
        <p:spPr bwMode="auto">
          <a:xfrm flipH="1" flipV="1">
            <a:off x="4495800" y="3429000"/>
            <a:ext cx="76200" cy="11874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6" name="Rectangle 3"/>
          <p:cNvSpPr txBox="1">
            <a:spLocks noChangeArrowheads="1"/>
          </p:cNvSpPr>
          <p:nvPr/>
        </p:nvSpPr>
        <p:spPr>
          <a:xfrm>
            <a:off x="457200" y="1524000"/>
            <a:ext cx="8229600" cy="685800"/>
          </a:xfrm>
          <a:prstGeom prst="rect">
            <a:avLst/>
          </a:prstGeom>
        </p:spPr>
        <p:txBody>
          <a:bodyPr/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How can we measure the performance of a feature matcher?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Line 34"/>
          <p:cNvSpPr>
            <a:spLocks noChangeShapeType="1"/>
          </p:cNvSpPr>
          <p:nvPr/>
        </p:nvSpPr>
        <p:spPr bwMode="auto">
          <a:xfrm flipH="1">
            <a:off x="3505200" y="3282950"/>
            <a:ext cx="419100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75779" name="Line 32"/>
          <p:cNvSpPr>
            <a:spLocks noChangeShapeType="1"/>
          </p:cNvSpPr>
          <p:nvPr/>
        </p:nvSpPr>
        <p:spPr bwMode="auto">
          <a:xfrm>
            <a:off x="3922713" y="3244850"/>
            <a:ext cx="0" cy="2085975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75780" name="TextBox 23"/>
          <p:cNvSpPr txBox="1">
            <a:spLocks noChangeArrowheads="1"/>
          </p:cNvSpPr>
          <p:nvPr/>
        </p:nvSpPr>
        <p:spPr bwMode="auto">
          <a:xfrm>
            <a:off x="3092450" y="3105150"/>
            <a:ext cx="7620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600" b="0">
                <a:latin typeface="Arial" charset="0"/>
              </a:rPr>
              <a:t>0.7</a:t>
            </a:r>
          </a:p>
        </p:txBody>
      </p:sp>
      <p:sp>
        <p:nvSpPr>
          <p:cNvPr id="75781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Evaluating the results</a:t>
            </a:r>
          </a:p>
        </p:txBody>
      </p:sp>
      <p:sp>
        <p:nvSpPr>
          <p:cNvPr id="75783" name="Rectangle 6"/>
          <p:cNvSpPr>
            <a:spLocks noChangeArrowheads="1"/>
          </p:cNvSpPr>
          <p:nvPr/>
        </p:nvSpPr>
        <p:spPr bwMode="auto">
          <a:xfrm>
            <a:off x="3657600" y="2635250"/>
            <a:ext cx="2590800" cy="2590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5784" name="Text Box 6"/>
          <p:cNvSpPr txBox="1">
            <a:spLocks noChangeArrowheads="1"/>
          </p:cNvSpPr>
          <p:nvPr/>
        </p:nvSpPr>
        <p:spPr bwMode="auto">
          <a:xfrm>
            <a:off x="3429000" y="5149850"/>
            <a:ext cx="4572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000" b="0">
                <a:latin typeface="Arial" charset="0"/>
              </a:rPr>
              <a:t>0</a:t>
            </a:r>
          </a:p>
        </p:txBody>
      </p:sp>
      <p:sp>
        <p:nvSpPr>
          <p:cNvPr id="75785" name="Text Box 7"/>
          <p:cNvSpPr txBox="1">
            <a:spLocks noChangeArrowheads="1"/>
          </p:cNvSpPr>
          <p:nvPr/>
        </p:nvSpPr>
        <p:spPr bwMode="auto">
          <a:xfrm>
            <a:off x="6096000" y="5194300"/>
            <a:ext cx="3048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600" b="0">
                <a:latin typeface="Arial" charset="0"/>
              </a:rPr>
              <a:t>1</a:t>
            </a:r>
          </a:p>
        </p:txBody>
      </p:sp>
      <p:sp>
        <p:nvSpPr>
          <p:cNvPr id="75786" name="Text Box 8"/>
          <p:cNvSpPr txBox="1">
            <a:spLocks noChangeArrowheads="1"/>
          </p:cNvSpPr>
          <p:nvPr/>
        </p:nvSpPr>
        <p:spPr bwMode="auto">
          <a:xfrm>
            <a:off x="3429000" y="2482850"/>
            <a:ext cx="3048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600" b="0">
                <a:latin typeface="Arial" charset="0"/>
              </a:rPr>
              <a:t>1</a:t>
            </a:r>
          </a:p>
        </p:txBody>
      </p:sp>
      <p:sp>
        <p:nvSpPr>
          <p:cNvPr id="75787" name="Text Box 9"/>
          <p:cNvSpPr txBox="1">
            <a:spLocks noChangeArrowheads="1"/>
          </p:cNvSpPr>
          <p:nvPr/>
        </p:nvSpPr>
        <p:spPr bwMode="auto">
          <a:xfrm>
            <a:off x="3276600" y="5226050"/>
            <a:ext cx="3429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1400" b="0" i="1">
                <a:solidFill>
                  <a:srgbClr val="FF0000"/>
                </a:solidFill>
                <a:latin typeface="Arial" charset="0"/>
              </a:rPr>
              <a:t>false positive rate</a:t>
            </a:r>
          </a:p>
        </p:txBody>
      </p:sp>
      <p:sp>
        <p:nvSpPr>
          <p:cNvPr id="75788" name="Text Box 10"/>
          <p:cNvSpPr txBox="1">
            <a:spLocks noChangeArrowheads="1"/>
          </p:cNvSpPr>
          <p:nvPr/>
        </p:nvSpPr>
        <p:spPr bwMode="auto">
          <a:xfrm>
            <a:off x="2667000" y="3625850"/>
            <a:ext cx="1219200" cy="954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1400" b="0" i="1">
                <a:solidFill>
                  <a:srgbClr val="FF0000"/>
                </a:solidFill>
                <a:latin typeface="Arial" charset="0"/>
              </a:rPr>
              <a:t>true</a:t>
            </a:r>
            <a:br>
              <a:rPr lang="en-US" sz="1400" b="0" i="1">
                <a:solidFill>
                  <a:srgbClr val="FF0000"/>
                </a:solidFill>
                <a:latin typeface="Arial" charset="0"/>
              </a:rPr>
            </a:br>
            <a:r>
              <a:rPr lang="en-US" sz="1400" b="0" i="1">
                <a:solidFill>
                  <a:srgbClr val="FF0000"/>
                </a:solidFill>
                <a:latin typeface="Arial" charset="0"/>
              </a:rPr>
              <a:t>positive</a:t>
            </a:r>
            <a:br>
              <a:rPr lang="en-US" sz="1400" b="0" i="1">
                <a:solidFill>
                  <a:srgbClr val="FF0000"/>
                </a:solidFill>
                <a:latin typeface="Arial" charset="0"/>
              </a:rPr>
            </a:br>
            <a:r>
              <a:rPr lang="en-US" sz="1400" b="0" i="1">
                <a:solidFill>
                  <a:srgbClr val="FF0000"/>
                </a:solidFill>
                <a:latin typeface="Arial" charset="0"/>
              </a:rPr>
              <a:t>rate</a:t>
            </a:r>
            <a:br>
              <a:rPr lang="en-US" sz="1400" b="0" i="1">
                <a:solidFill>
                  <a:srgbClr val="FF0000"/>
                </a:solidFill>
                <a:latin typeface="Arial" charset="0"/>
              </a:rPr>
            </a:br>
            <a:endParaRPr lang="en-US" sz="1400" b="0" i="1">
              <a:solidFill>
                <a:srgbClr val="FF0000"/>
              </a:solidFill>
              <a:latin typeface="Arial" charset="0"/>
            </a:endParaRPr>
          </a:p>
        </p:txBody>
      </p:sp>
      <p:grpSp>
        <p:nvGrpSpPr>
          <p:cNvPr id="2" name="Group 12"/>
          <p:cNvGrpSpPr>
            <a:grpSpLocks/>
          </p:cNvGrpSpPr>
          <p:nvPr/>
        </p:nvGrpSpPr>
        <p:grpSpPr bwMode="auto">
          <a:xfrm>
            <a:off x="152400" y="3749675"/>
            <a:ext cx="2895600" cy="517525"/>
            <a:chOff x="-48" y="1786"/>
            <a:chExt cx="1200" cy="326"/>
          </a:xfrm>
        </p:grpSpPr>
        <p:sp>
          <p:nvSpPr>
            <p:cNvPr id="75798" name="Text Box 23"/>
            <p:cNvSpPr txBox="1">
              <a:spLocks noChangeArrowheads="1"/>
            </p:cNvSpPr>
            <p:nvPr/>
          </p:nvSpPr>
          <p:spPr bwMode="auto">
            <a:xfrm>
              <a:off x="-48" y="1786"/>
              <a:ext cx="1200" cy="3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sz="1400" b="0">
                  <a:latin typeface="Arial" charset="0"/>
                </a:rPr>
                <a:t># true positives</a:t>
              </a:r>
            </a:p>
            <a:p>
              <a:pPr algn="ctr"/>
              <a:r>
                <a:rPr lang="en-US" sz="1400" b="0">
                  <a:latin typeface="Arial" charset="0"/>
                </a:rPr>
                <a:t># matching features (positives)</a:t>
              </a:r>
              <a:endParaRPr lang="en-US" b="0" baseline="-25000"/>
            </a:p>
          </p:txBody>
        </p:sp>
        <p:sp>
          <p:nvSpPr>
            <p:cNvPr id="75799" name="Line 14"/>
            <p:cNvSpPr>
              <a:spLocks noChangeShapeType="1"/>
            </p:cNvSpPr>
            <p:nvPr/>
          </p:nvSpPr>
          <p:spPr bwMode="auto">
            <a:xfrm>
              <a:off x="52" y="1956"/>
              <a:ext cx="100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5790" name="Oval 15"/>
          <p:cNvSpPr>
            <a:spLocks noChangeArrowheads="1"/>
          </p:cNvSpPr>
          <p:nvPr/>
        </p:nvSpPr>
        <p:spPr bwMode="auto">
          <a:xfrm>
            <a:off x="3886200" y="324485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5791" name="Line 16"/>
          <p:cNvSpPr>
            <a:spLocks noChangeShapeType="1"/>
          </p:cNvSpPr>
          <p:nvPr/>
        </p:nvSpPr>
        <p:spPr bwMode="auto">
          <a:xfrm>
            <a:off x="3924300" y="5102225"/>
            <a:ext cx="0" cy="2286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75792" name="Line 17"/>
          <p:cNvSpPr>
            <a:spLocks noChangeShapeType="1"/>
          </p:cNvSpPr>
          <p:nvPr/>
        </p:nvSpPr>
        <p:spPr bwMode="auto">
          <a:xfrm rot="-5400000">
            <a:off x="3619500" y="3168650"/>
            <a:ext cx="0" cy="2286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75793" name="Text Box 15"/>
          <p:cNvSpPr txBox="1">
            <a:spLocks noChangeArrowheads="1"/>
          </p:cNvSpPr>
          <p:nvPr/>
        </p:nvSpPr>
        <p:spPr bwMode="auto">
          <a:xfrm>
            <a:off x="3683000" y="5226050"/>
            <a:ext cx="7620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600" b="0">
                <a:latin typeface="Arial" charset="0"/>
              </a:rPr>
              <a:t>0.1</a:t>
            </a:r>
          </a:p>
        </p:txBody>
      </p:sp>
      <p:sp>
        <p:nvSpPr>
          <p:cNvPr id="75795" name="Line 23"/>
          <p:cNvSpPr>
            <a:spLocks noChangeShapeType="1"/>
          </p:cNvSpPr>
          <p:nvPr/>
        </p:nvSpPr>
        <p:spPr bwMode="auto">
          <a:xfrm flipV="1">
            <a:off x="3657600" y="2635250"/>
            <a:ext cx="2590800" cy="2590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5" name="Rectangle 3"/>
          <p:cNvSpPr txBox="1">
            <a:spLocks noChangeArrowheads="1"/>
          </p:cNvSpPr>
          <p:nvPr/>
        </p:nvSpPr>
        <p:spPr>
          <a:xfrm>
            <a:off x="457200" y="1524000"/>
            <a:ext cx="8229600" cy="685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How can we measure the performance of a feature matcher?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088572" y="4267200"/>
            <a:ext cx="692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recall</a:t>
            </a:r>
            <a:endParaRPr lang="en-US" dirty="0"/>
          </a:p>
        </p:txBody>
      </p:sp>
      <p:grpSp>
        <p:nvGrpSpPr>
          <p:cNvPr id="27" name="Group 20"/>
          <p:cNvGrpSpPr>
            <a:grpSpLocks/>
          </p:cNvGrpSpPr>
          <p:nvPr/>
        </p:nvGrpSpPr>
        <p:grpSpPr bwMode="auto">
          <a:xfrm>
            <a:off x="3581400" y="5578475"/>
            <a:ext cx="2895600" cy="517525"/>
            <a:chOff x="-48" y="1786"/>
            <a:chExt cx="1200" cy="326"/>
          </a:xfrm>
        </p:grpSpPr>
        <p:sp>
          <p:nvSpPr>
            <p:cNvPr id="28" name="Text Box 19"/>
            <p:cNvSpPr txBox="1">
              <a:spLocks noChangeArrowheads="1"/>
            </p:cNvSpPr>
            <p:nvPr/>
          </p:nvSpPr>
          <p:spPr bwMode="auto">
            <a:xfrm>
              <a:off x="-48" y="1786"/>
              <a:ext cx="1200" cy="3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sz="1400" b="0" dirty="0">
                  <a:latin typeface="Arial" charset="0"/>
                </a:rPr>
                <a:t># false positives</a:t>
              </a:r>
            </a:p>
            <a:p>
              <a:pPr algn="ctr"/>
              <a:r>
                <a:rPr lang="en-US" sz="1400" b="0" dirty="0">
                  <a:latin typeface="Arial" charset="0"/>
                </a:rPr>
                <a:t># unmatched features (negatives)</a:t>
              </a:r>
              <a:endParaRPr lang="en-US" b="0" baseline="-25000" dirty="0"/>
            </a:p>
          </p:txBody>
        </p:sp>
        <p:sp>
          <p:nvSpPr>
            <p:cNvPr id="29" name="Line 22"/>
            <p:cNvSpPr>
              <a:spLocks noChangeShapeType="1"/>
            </p:cNvSpPr>
            <p:nvPr/>
          </p:nvSpPr>
          <p:spPr bwMode="auto">
            <a:xfrm>
              <a:off x="48" y="1956"/>
              <a:ext cx="102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93CC9CFC-A93F-42B8-88CA-40463A39F037}"/>
              </a:ext>
            </a:extLst>
          </p:cNvPr>
          <p:cNvSpPr txBox="1"/>
          <p:nvPr/>
        </p:nvSpPr>
        <p:spPr>
          <a:xfrm>
            <a:off x="4186209" y="6096000"/>
            <a:ext cx="1410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1 - </a:t>
            </a:r>
            <a:r>
              <a:rPr lang="en-US" i="1" dirty="0"/>
              <a:t>specificity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TextBox 23"/>
          <p:cNvSpPr txBox="1">
            <a:spLocks noChangeArrowheads="1"/>
          </p:cNvSpPr>
          <p:nvPr/>
        </p:nvSpPr>
        <p:spPr bwMode="auto">
          <a:xfrm>
            <a:off x="3092450" y="3105150"/>
            <a:ext cx="7620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600" b="0">
                <a:latin typeface="Arial" charset="0"/>
              </a:rPr>
              <a:t>0.7</a:t>
            </a:r>
          </a:p>
        </p:txBody>
      </p:sp>
      <p:sp>
        <p:nvSpPr>
          <p:cNvPr id="76803" name="Rectangle 4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/>
              <a:t>Evaluating the results</a:t>
            </a:r>
          </a:p>
        </p:txBody>
      </p:sp>
      <p:sp>
        <p:nvSpPr>
          <p:cNvPr id="76805" name="Rectangle 6"/>
          <p:cNvSpPr>
            <a:spLocks noChangeArrowheads="1"/>
          </p:cNvSpPr>
          <p:nvPr/>
        </p:nvSpPr>
        <p:spPr bwMode="auto">
          <a:xfrm>
            <a:off x="3657600" y="2635250"/>
            <a:ext cx="2590800" cy="2590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6806" name="Text Box 6"/>
          <p:cNvSpPr txBox="1">
            <a:spLocks noChangeArrowheads="1"/>
          </p:cNvSpPr>
          <p:nvPr/>
        </p:nvSpPr>
        <p:spPr bwMode="auto">
          <a:xfrm>
            <a:off x="3429000" y="5149850"/>
            <a:ext cx="4572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000" b="0">
                <a:latin typeface="Arial" charset="0"/>
              </a:rPr>
              <a:t>0</a:t>
            </a:r>
          </a:p>
        </p:txBody>
      </p:sp>
      <p:sp>
        <p:nvSpPr>
          <p:cNvPr id="76807" name="Text Box 7"/>
          <p:cNvSpPr txBox="1">
            <a:spLocks noChangeArrowheads="1"/>
          </p:cNvSpPr>
          <p:nvPr/>
        </p:nvSpPr>
        <p:spPr bwMode="auto">
          <a:xfrm>
            <a:off x="6096000" y="5194300"/>
            <a:ext cx="3048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600" b="0">
                <a:latin typeface="Arial" charset="0"/>
              </a:rPr>
              <a:t>1</a:t>
            </a:r>
          </a:p>
        </p:txBody>
      </p:sp>
      <p:sp>
        <p:nvSpPr>
          <p:cNvPr id="76808" name="Text Box 8"/>
          <p:cNvSpPr txBox="1">
            <a:spLocks noChangeArrowheads="1"/>
          </p:cNvSpPr>
          <p:nvPr/>
        </p:nvSpPr>
        <p:spPr bwMode="auto">
          <a:xfrm>
            <a:off x="3429000" y="2482850"/>
            <a:ext cx="3048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600" b="0">
                <a:latin typeface="Arial" charset="0"/>
              </a:rPr>
              <a:t>1</a:t>
            </a:r>
          </a:p>
        </p:txBody>
      </p:sp>
      <p:sp>
        <p:nvSpPr>
          <p:cNvPr id="76809" name="Text Box 9"/>
          <p:cNvSpPr txBox="1">
            <a:spLocks noChangeArrowheads="1"/>
          </p:cNvSpPr>
          <p:nvPr/>
        </p:nvSpPr>
        <p:spPr bwMode="auto">
          <a:xfrm>
            <a:off x="3276600" y="5226050"/>
            <a:ext cx="3429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1400" b="0" i="1">
                <a:solidFill>
                  <a:srgbClr val="FF0000"/>
                </a:solidFill>
                <a:latin typeface="Arial" charset="0"/>
              </a:rPr>
              <a:t>false positive rate</a:t>
            </a:r>
          </a:p>
        </p:txBody>
      </p:sp>
      <p:sp>
        <p:nvSpPr>
          <p:cNvPr id="76810" name="Text Box 10"/>
          <p:cNvSpPr txBox="1">
            <a:spLocks noChangeArrowheads="1"/>
          </p:cNvSpPr>
          <p:nvPr/>
        </p:nvSpPr>
        <p:spPr bwMode="auto">
          <a:xfrm>
            <a:off x="2667000" y="3625850"/>
            <a:ext cx="1219200" cy="954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1400" b="0" i="1">
                <a:solidFill>
                  <a:srgbClr val="FF0000"/>
                </a:solidFill>
                <a:latin typeface="Arial" charset="0"/>
              </a:rPr>
              <a:t>true</a:t>
            </a:r>
            <a:br>
              <a:rPr lang="en-US" sz="1400" b="0" i="1">
                <a:solidFill>
                  <a:srgbClr val="FF0000"/>
                </a:solidFill>
                <a:latin typeface="Arial" charset="0"/>
              </a:rPr>
            </a:br>
            <a:r>
              <a:rPr lang="en-US" sz="1400" b="0" i="1">
                <a:solidFill>
                  <a:srgbClr val="FF0000"/>
                </a:solidFill>
                <a:latin typeface="Arial" charset="0"/>
              </a:rPr>
              <a:t>positive</a:t>
            </a:r>
            <a:br>
              <a:rPr lang="en-US" sz="1400" b="0" i="1">
                <a:solidFill>
                  <a:srgbClr val="FF0000"/>
                </a:solidFill>
                <a:latin typeface="Arial" charset="0"/>
              </a:rPr>
            </a:br>
            <a:r>
              <a:rPr lang="en-US" sz="1400" b="0" i="1">
                <a:solidFill>
                  <a:srgbClr val="FF0000"/>
                </a:solidFill>
                <a:latin typeface="Arial" charset="0"/>
              </a:rPr>
              <a:t>rate</a:t>
            </a:r>
            <a:br>
              <a:rPr lang="en-US" sz="1400" b="0" i="1">
                <a:solidFill>
                  <a:srgbClr val="FF0000"/>
                </a:solidFill>
                <a:latin typeface="Arial" charset="0"/>
              </a:rPr>
            </a:br>
            <a:endParaRPr lang="en-US" sz="1400" b="0" i="1">
              <a:solidFill>
                <a:srgbClr val="FF0000"/>
              </a:solidFill>
              <a:latin typeface="Arial" charset="0"/>
            </a:endParaRPr>
          </a:p>
        </p:txBody>
      </p:sp>
      <p:grpSp>
        <p:nvGrpSpPr>
          <p:cNvPr id="2" name="Group 12"/>
          <p:cNvGrpSpPr>
            <a:grpSpLocks/>
          </p:cNvGrpSpPr>
          <p:nvPr/>
        </p:nvGrpSpPr>
        <p:grpSpPr bwMode="auto">
          <a:xfrm>
            <a:off x="152400" y="3749675"/>
            <a:ext cx="2895600" cy="517525"/>
            <a:chOff x="-48" y="1786"/>
            <a:chExt cx="1200" cy="326"/>
          </a:xfrm>
        </p:grpSpPr>
        <p:sp>
          <p:nvSpPr>
            <p:cNvPr id="76823" name="Text Box 12"/>
            <p:cNvSpPr txBox="1">
              <a:spLocks noChangeArrowheads="1"/>
            </p:cNvSpPr>
            <p:nvPr/>
          </p:nvSpPr>
          <p:spPr bwMode="auto">
            <a:xfrm>
              <a:off x="-48" y="1786"/>
              <a:ext cx="1200" cy="3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sz="1400" b="0" dirty="0">
                  <a:latin typeface="Arial" charset="0"/>
                </a:rPr>
                <a:t># true positives</a:t>
              </a:r>
            </a:p>
            <a:p>
              <a:pPr algn="ctr"/>
              <a:r>
                <a:rPr lang="en-US" sz="1400" b="0" dirty="0">
                  <a:latin typeface="Arial" charset="0"/>
                </a:rPr>
                <a:t># matching features (positives)</a:t>
              </a:r>
              <a:endParaRPr lang="en-US" b="0" baseline="-25000" dirty="0"/>
            </a:p>
          </p:txBody>
        </p:sp>
        <p:sp>
          <p:nvSpPr>
            <p:cNvPr id="76824" name="Line 14"/>
            <p:cNvSpPr>
              <a:spLocks noChangeShapeType="1"/>
            </p:cNvSpPr>
            <p:nvPr/>
          </p:nvSpPr>
          <p:spPr bwMode="auto">
            <a:xfrm>
              <a:off x="52" y="1956"/>
              <a:ext cx="100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6812" name="Oval 15"/>
          <p:cNvSpPr>
            <a:spLocks noChangeArrowheads="1"/>
          </p:cNvSpPr>
          <p:nvPr/>
        </p:nvSpPr>
        <p:spPr bwMode="auto">
          <a:xfrm>
            <a:off x="3886200" y="324485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6813" name="Line 16"/>
          <p:cNvSpPr>
            <a:spLocks noChangeShapeType="1"/>
          </p:cNvSpPr>
          <p:nvPr/>
        </p:nvSpPr>
        <p:spPr bwMode="auto">
          <a:xfrm>
            <a:off x="3924300" y="5102225"/>
            <a:ext cx="0" cy="2286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76814" name="Line 17"/>
          <p:cNvSpPr>
            <a:spLocks noChangeShapeType="1"/>
          </p:cNvSpPr>
          <p:nvPr/>
        </p:nvSpPr>
        <p:spPr bwMode="auto">
          <a:xfrm rot="-5400000">
            <a:off x="3619500" y="3168650"/>
            <a:ext cx="0" cy="2286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76815" name="Text Box 17"/>
          <p:cNvSpPr txBox="1">
            <a:spLocks noChangeArrowheads="1"/>
          </p:cNvSpPr>
          <p:nvPr/>
        </p:nvSpPr>
        <p:spPr bwMode="auto">
          <a:xfrm>
            <a:off x="3683000" y="5226050"/>
            <a:ext cx="7620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600" b="0">
                <a:latin typeface="Arial" charset="0"/>
              </a:rPr>
              <a:t>0.1</a:t>
            </a:r>
          </a:p>
        </p:txBody>
      </p:sp>
      <p:grpSp>
        <p:nvGrpSpPr>
          <p:cNvPr id="3" name="Group 20"/>
          <p:cNvGrpSpPr>
            <a:grpSpLocks/>
          </p:cNvGrpSpPr>
          <p:nvPr/>
        </p:nvGrpSpPr>
        <p:grpSpPr bwMode="auto">
          <a:xfrm>
            <a:off x="3581400" y="5578475"/>
            <a:ext cx="2895600" cy="517525"/>
            <a:chOff x="-48" y="1786"/>
            <a:chExt cx="1200" cy="326"/>
          </a:xfrm>
        </p:grpSpPr>
        <p:sp>
          <p:nvSpPr>
            <p:cNvPr id="76821" name="Text Box 19"/>
            <p:cNvSpPr txBox="1">
              <a:spLocks noChangeArrowheads="1"/>
            </p:cNvSpPr>
            <p:nvPr/>
          </p:nvSpPr>
          <p:spPr bwMode="auto">
            <a:xfrm>
              <a:off x="-48" y="1786"/>
              <a:ext cx="1200" cy="3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sz="1400" b="0" dirty="0">
                  <a:latin typeface="Arial" charset="0"/>
                </a:rPr>
                <a:t># false positives</a:t>
              </a:r>
            </a:p>
            <a:p>
              <a:pPr algn="ctr"/>
              <a:r>
                <a:rPr lang="en-US" sz="1400" b="0" dirty="0">
                  <a:latin typeface="Arial" charset="0"/>
                </a:rPr>
                <a:t># unmatched features (negatives)</a:t>
              </a:r>
              <a:endParaRPr lang="en-US" b="0" baseline="-25000" dirty="0"/>
            </a:p>
          </p:txBody>
        </p:sp>
        <p:sp>
          <p:nvSpPr>
            <p:cNvPr id="76822" name="Line 22"/>
            <p:cNvSpPr>
              <a:spLocks noChangeShapeType="1"/>
            </p:cNvSpPr>
            <p:nvPr/>
          </p:nvSpPr>
          <p:spPr bwMode="auto">
            <a:xfrm>
              <a:off x="48" y="1956"/>
              <a:ext cx="102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6817" name="Line 23"/>
          <p:cNvSpPr>
            <a:spLocks noChangeShapeType="1"/>
          </p:cNvSpPr>
          <p:nvPr/>
        </p:nvSpPr>
        <p:spPr bwMode="auto">
          <a:xfrm flipV="1">
            <a:off x="3657600" y="2635250"/>
            <a:ext cx="2590800" cy="2590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76818" name="Freeform 25"/>
          <p:cNvSpPr>
            <a:spLocks/>
          </p:cNvSpPr>
          <p:nvPr/>
        </p:nvSpPr>
        <p:spPr bwMode="auto">
          <a:xfrm>
            <a:off x="3657600" y="2635250"/>
            <a:ext cx="2590800" cy="2590800"/>
          </a:xfrm>
          <a:custGeom>
            <a:avLst/>
            <a:gdLst>
              <a:gd name="T0" fmla="*/ 0 w 1632"/>
              <a:gd name="T1" fmla="*/ 2147483647 h 1632"/>
              <a:gd name="T2" fmla="*/ 120967500 w 1632"/>
              <a:gd name="T3" fmla="*/ 2147483647 h 1632"/>
              <a:gd name="T4" fmla="*/ 241935000 w 1632"/>
              <a:gd name="T5" fmla="*/ 1451610000 h 1632"/>
              <a:gd name="T6" fmla="*/ 483870000 w 1632"/>
              <a:gd name="T7" fmla="*/ 967740000 h 1632"/>
              <a:gd name="T8" fmla="*/ 1209675000 w 1632"/>
              <a:gd name="T9" fmla="*/ 483870000 h 1632"/>
              <a:gd name="T10" fmla="*/ 2147483647 w 1632"/>
              <a:gd name="T11" fmla="*/ 120967500 h 1632"/>
              <a:gd name="T12" fmla="*/ 2147483647 w 1632"/>
              <a:gd name="T13" fmla="*/ 0 h 1632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632"/>
              <a:gd name="T22" fmla="*/ 0 h 1632"/>
              <a:gd name="T23" fmla="*/ 1632 w 1632"/>
              <a:gd name="T24" fmla="*/ 1632 h 1632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632" h="1632">
                <a:moveTo>
                  <a:pt x="0" y="1632"/>
                </a:moveTo>
                <a:cubicBezTo>
                  <a:pt x="16" y="1456"/>
                  <a:pt x="32" y="1280"/>
                  <a:pt x="48" y="1104"/>
                </a:cubicBezTo>
                <a:cubicBezTo>
                  <a:pt x="64" y="928"/>
                  <a:pt x="72" y="696"/>
                  <a:pt x="96" y="576"/>
                </a:cubicBezTo>
                <a:cubicBezTo>
                  <a:pt x="120" y="456"/>
                  <a:pt x="128" y="448"/>
                  <a:pt x="192" y="384"/>
                </a:cubicBezTo>
                <a:cubicBezTo>
                  <a:pt x="256" y="320"/>
                  <a:pt x="304" y="248"/>
                  <a:pt x="480" y="192"/>
                </a:cubicBezTo>
                <a:cubicBezTo>
                  <a:pt x="656" y="136"/>
                  <a:pt x="1056" y="80"/>
                  <a:pt x="1248" y="48"/>
                </a:cubicBezTo>
                <a:cubicBezTo>
                  <a:pt x="1440" y="16"/>
                  <a:pt x="1536" y="8"/>
                  <a:pt x="1632" y="0"/>
                </a:cubicBezTo>
              </a:path>
            </a:pathLst>
          </a:custGeom>
          <a:noFill/>
          <a:ln w="38100">
            <a:solidFill>
              <a:srgbClr val="33CC33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76819" name="Text Box 23"/>
          <p:cNvSpPr txBox="1">
            <a:spLocks noChangeArrowheads="1"/>
          </p:cNvSpPr>
          <p:nvPr/>
        </p:nvSpPr>
        <p:spPr bwMode="auto">
          <a:xfrm>
            <a:off x="2819400" y="2286000"/>
            <a:ext cx="5791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dirty="0">
                <a:solidFill>
                  <a:srgbClr val="33CC33"/>
                </a:solidFill>
                <a:latin typeface="Arial" charset="0"/>
              </a:rPr>
              <a:t>ROC curve  </a:t>
            </a:r>
            <a:r>
              <a:rPr lang="en-US" sz="1200" dirty="0">
                <a:solidFill>
                  <a:srgbClr val="33CC33"/>
                </a:solidFill>
                <a:latin typeface="Arial" charset="0"/>
              </a:rPr>
              <a:t>(“Receiver Operator Characteristic”)</a:t>
            </a:r>
          </a:p>
        </p:txBody>
      </p:sp>
      <p:sp>
        <p:nvSpPr>
          <p:cNvPr id="25" name="Rectangle 3"/>
          <p:cNvSpPr txBox="1">
            <a:spLocks noChangeArrowheads="1"/>
          </p:cNvSpPr>
          <p:nvPr/>
        </p:nvSpPr>
        <p:spPr>
          <a:xfrm>
            <a:off x="457200" y="1524000"/>
            <a:ext cx="8229600" cy="685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How can we measure the performance of a feature matcher?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088572" y="4267200"/>
            <a:ext cx="689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recall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186209" y="6096000"/>
            <a:ext cx="1410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1 - </a:t>
            </a:r>
            <a:r>
              <a:rPr lang="en-US" i="1" dirty="0"/>
              <a:t>specificity</a:t>
            </a:r>
          </a:p>
        </p:txBody>
      </p:sp>
      <p:sp>
        <p:nvSpPr>
          <p:cNvPr id="27" name="Rectangle 3">
            <a:extLst>
              <a:ext uri="{FF2B5EF4-FFF2-40B4-BE49-F238E27FC236}">
                <a16:creationId xmlns:a16="http://schemas.microsoft.com/office/drawing/2014/main" xmlns="" id="{14847861-7EA4-4AC4-B9CA-81C1C7254A91}"/>
              </a:ext>
            </a:extLst>
          </p:cNvPr>
          <p:cNvSpPr txBox="1">
            <a:spLocks noChangeArrowheads="1"/>
          </p:cNvSpPr>
          <p:nvPr/>
        </p:nvSpPr>
        <p:spPr>
          <a:xfrm>
            <a:off x="6390362" y="3441700"/>
            <a:ext cx="2696749" cy="24372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Single number: Area Under the Curve (AUC)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E.g. AUC = 0.87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1 is the best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6" name="Rectangle 4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More on feature detection/description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351228A2-D6E8-4331-BD86-5299C0848661}"/>
              </a:ext>
            </a:extLst>
          </p:cNvPr>
          <p:cNvSpPr/>
          <p:nvPr/>
        </p:nvSpPr>
        <p:spPr>
          <a:xfrm>
            <a:off x="533400" y="1554540"/>
            <a:ext cx="76200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hlinkClick r:id="rId2"/>
              </a:rPr>
              <a:t>http://www.robots.ox.ac.uk/~vgg/research/affine/</a:t>
            </a:r>
            <a:endParaRPr lang="en-US" sz="2400" dirty="0"/>
          </a:p>
          <a:p>
            <a:r>
              <a:rPr lang="en-US" sz="2400" dirty="0">
                <a:hlinkClick r:id="rId3"/>
              </a:rPr>
              <a:t>http://www.cs.ubc.ca/~lowe/keypoints/</a:t>
            </a:r>
            <a:r>
              <a:rPr lang="en-US" sz="2400" dirty="0"/>
              <a:t> </a:t>
            </a:r>
          </a:p>
          <a:p>
            <a:r>
              <a:rPr lang="en-US" sz="2400" dirty="0">
                <a:hlinkClick r:id="rId4"/>
              </a:rPr>
              <a:t>http://www.vision.ee.ethz.ch/~surf/</a:t>
            </a:r>
            <a:r>
              <a:rPr lang="en-US" sz="2400" dirty="0"/>
              <a:t>  </a:t>
            </a:r>
          </a:p>
          <a:p>
            <a:endParaRPr lang="en-US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FD8C4F43-1AF0-40A5-8CFF-D8D03B44EE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7702" y="2966514"/>
            <a:ext cx="8365298" cy="373908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Lots of applications</a:t>
            </a:r>
            <a:endParaRPr lang="ru-RU"/>
          </a:p>
        </p:txBody>
      </p:sp>
      <p:sp>
        <p:nvSpPr>
          <p:cNvPr id="778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2800"/>
              <a:t>Features are used for:</a:t>
            </a:r>
          </a:p>
          <a:p>
            <a:pPr lvl="1"/>
            <a:r>
              <a:rPr lang="en-US" sz="2400"/>
              <a:t>Image alignment (e.g., mosaics)</a:t>
            </a:r>
          </a:p>
          <a:p>
            <a:pPr lvl="1"/>
            <a:r>
              <a:rPr lang="en-US" sz="2400"/>
              <a:t>3D reconstruction</a:t>
            </a:r>
          </a:p>
          <a:p>
            <a:pPr lvl="1"/>
            <a:r>
              <a:rPr lang="en-US" sz="2400"/>
              <a:t>Motion tracking</a:t>
            </a:r>
          </a:p>
          <a:p>
            <a:pPr lvl="1"/>
            <a:r>
              <a:rPr lang="en-US" sz="2400"/>
              <a:t>Object recognition</a:t>
            </a:r>
          </a:p>
          <a:p>
            <a:pPr lvl="1"/>
            <a:r>
              <a:rPr lang="en-US" sz="2400"/>
              <a:t>Indexing and database retrieval</a:t>
            </a:r>
          </a:p>
          <a:p>
            <a:pPr lvl="1"/>
            <a:r>
              <a:rPr lang="en-US" sz="2400"/>
              <a:t>Robot navigation</a:t>
            </a:r>
          </a:p>
          <a:p>
            <a:pPr lvl="1"/>
            <a:r>
              <a:rPr lang="en-US" sz="2400"/>
              <a:t>… other</a:t>
            </a:r>
            <a:endParaRPr lang="ru-RU" sz="2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8850" name="Object 4"/>
          <p:cNvGraphicFramePr>
            <a:graphicFrameLocks noChangeAspect="1"/>
          </p:cNvGraphicFramePr>
          <p:nvPr/>
        </p:nvGraphicFramePr>
        <p:xfrm>
          <a:off x="609600" y="1143000"/>
          <a:ext cx="4054475" cy="4813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8408" name="CorelPhotoPaint.Image.8" r:id="rId3" imgW="3796825" imgH="4507937" progId="">
                  <p:embed/>
                </p:oleObj>
              </mc:Choice>
              <mc:Fallback>
                <p:oleObj name="CorelPhotoPaint.Image.8" r:id="rId3" imgW="3796825" imgH="4507937" progId="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" y="1143000"/>
                        <a:ext cx="4054475" cy="4813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 cap="sq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8851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Object recognition (David Lowe)</a:t>
            </a:r>
          </a:p>
        </p:txBody>
      </p:sp>
      <p:pic>
        <p:nvPicPr>
          <p:cNvPr id="78852" name="Picture 7"/>
          <p:cNvPicPr>
            <a:picLocks noChangeAspect="1" noChangeArrowheads="1"/>
          </p:cNvPicPr>
          <p:nvPr/>
        </p:nvPicPr>
        <p:blipFill>
          <a:blip r:embed="rId5" cstate="print"/>
          <a:srcRect l="13637" t="24706" r="12122" b="11978"/>
          <a:stretch>
            <a:fillRect/>
          </a:stretch>
        </p:blipFill>
        <p:spPr bwMode="auto">
          <a:xfrm>
            <a:off x="4648200" y="1981200"/>
            <a:ext cx="4191000" cy="3163888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3D Reconstruction</a:t>
            </a:r>
          </a:p>
        </p:txBody>
      </p:sp>
      <p:pic>
        <p:nvPicPr>
          <p:cNvPr id="4" name="Picture 4" descr="C:\snavely\thesis\Colosseum1.png"/>
          <p:cNvPicPr>
            <a:picLocks noChangeAspect="1" noChangeArrowheads="1"/>
          </p:cNvPicPr>
          <p:nvPr/>
        </p:nvPicPr>
        <p:blipFill>
          <a:blip r:embed="rId2" cstate="print"/>
          <a:srcRect l="2835" r="2835"/>
          <a:stretch>
            <a:fillRect/>
          </a:stretch>
        </p:blipFill>
        <p:spPr bwMode="auto">
          <a:xfrm>
            <a:off x="4800600" y="2590800"/>
            <a:ext cx="2629873" cy="1981200"/>
          </a:xfrm>
          <a:prstGeom prst="rect">
            <a:avLst/>
          </a:prstGeom>
          <a:noFill/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86874" y="2590800"/>
            <a:ext cx="2743200" cy="2008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Right Arrow 5"/>
          <p:cNvSpPr/>
          <p:nvPr/>
        </p:nvSpPr>
        <p:spPr>
          <a:xfrm>
            <a:off x="4306273" y="3352800"/>
            <a:ext cx="367373" cy="304800"/>
          </a:xfrm>
          <a:prstGeom prst="rightArrow">
            <a:avLst>
              <a:gd name="adj1" fmla="val 50000"/>
              <a:gd name="adj2" fmla="val 79508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563073" y="4724400"/>
            <a:ext cx="27374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dirty="0">
                <a:solidFill>
                  <a:schemeClr val="tx1"/>
                </a:solidFill>
                <a:latin typeface="+mn-lt"/>
              </a:rPr>
              <a:t>Internet Photos (“</a:t>
            </a:r>
            <a:r>
              <a:rPr lang="en-US" sz="1600" b="0" dirty="0" err="1">
                <a:solidFill>
                  <a:schemeClr val="tx1"/>
                </a:solidFill>
                <a:latin typeface="+mn-lt"/>
              </a:rPr>
              <a:t>Colosseum</a:t>
            </a:r>
            <a:r>
              <a:rPr lang="en-US" sz="1600" b="0" dirty="0">
                <a:solidFill>
                  <a:schemeClr val="tx1"/>
                </a:solidFill>
                <a:latin typeface="+mn-lt"/>
              </a:rPr>
              <a:t>”)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915873" y="4648200"/>
            <a:ext cx="2438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0" dirty="0">
                <a:solidFill>
                  <a:schemeClr val="tx1"/>
                </a:solidFill>
                <a:latin typeface="+mn-lt"/>
              </a:rPr>
              <a:t>Reconstructed 3D cameras and points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9874" name="Object 2"/>
          <p:cNvGraphicFramePr>
            <a:graphicFrameLocks noGrp="1" noChangeAspect="1"/>
          </p:cNvGraphicFramePr>
          <p:nvPr>
            <p:ph idx="1"/>
          </p:nvPr>
        </p:nvGraphicFramePr>
        <p:xfrm>
          <a:off x="2743200" y="228600"/>
          <a:ext cx="5848350" cy="6191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9432" name="Bitmap Image" r:id="rId3" imgW="4715533" imgH="4990476" progId="PBrush">
                  <p:embed/>
                </p:oleObj>
              </mc:Choice>
              <mc:Fallback>
                <p:oleObj name="Bitmap Image" r:id="rId3" imgW="4715533" imgH="4990476" progId="PBrush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43200" y="228600"/>
                        <a:ext cx="5848350" cy="61912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9875" name="Text Box 3"/>
          <p:cNvSpPr txBox="1">
            <a:spLocks noChangeArrowheads="1"/>
          </p:cNvSpPr>
          <p:nvPr/>
        </p:nvSpPr>
        <p:spPr bwMode="auto">
          <a:xfrm>
            <a:off x="152400" y="979706"/>
            <a:ext cx="2606675" cy="4278094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r>
              <a:rPr lang="en-US" sz="2800" dirty="0">
                <a:solidFill>
                  <a:srgbClr val="003399"/>
                </a:solidFill>
              </a:rPr>
              <a:t>Sony </a:t>
            </a:r>
            <a:r>
              <a:rPr lang="en-US" sz="2800" dirty="0" err="1">
                <a:solidFill>
                  <a:srgbClr val="003399"/>
                </a:solidFill>
              </a:rPr>
              <a:t>Aibo</a:t>
            </a:r>
            <a:endParaRPr lang="en-US" sz="2800" dirty="0">
              <a:solidFill>
                <a:srgbClr val="003399"/>
              </a:solidFill>
            </a:endParaRPr>
          </a:p>
          <a:p>
            <a:endParaRPr lang="en-US" sz="2800" dirty="0">
              <a:solidFill>
                <a:srgbClr val="003399"/>
              </a:solidFill>
            </a:endParaRPr>
          </a:p>
          <a:p>
            <a:r>
              <a:rPr lang="en-US" u="sng" dirty="0">
                <a:solidFill>
                  <a:srgbClr val="003399"/>
                </a:solidFill>
              </a:rPr>
              <a:t>SIFT usage:</a:t>
            </a:r>
          </a:p>
          <a:p>
            <a:endParaRPr lang="en-US" u="sng" dirty="0">
              <a:solidFill>
                <a:srgbClr val="003399"/>
              </a:solidFill>
            </a:endParaRPr>
          </a:p>
          <a:p>
            <a:pPr>
              <a:buClr>
                <a:schemeClr val="accent1"/>
              </a:buClr>
              <a:buFontTx/>
              <a:buBlip>
                <a:blip r:embed="rId5"/>
              </a:buBlip>
            </a:pPr>
            <a:r>
              <a:rPr lang="en-US" dirty="0"/>
              <a:t> </a:t>
            </a:r>
            <a:r>
              <a:rPr lang="en-US" b="0" dirty="0"/>
              <a:t>Recognize  </a:t>
            </a:r>
          </a:p>
          <a:p>
            <a:pPr>
              <a:buClr>
                <a:schemeClr val="accent1"/>
              </a:buClr>
            </a:pPr>
            <a:r>
              <a:rPr lang="en-US" b="0" dirty="0"/>
              <a:t>    charging </a:t>
            </a:r>
          </a:p>
          <a:p>
            <a:pPr>
              <a:buClr>
                <a:schemeClr val="accent1"/>
              </a:buClr>
            </a:pPr>
            <a:r>
              <a:rPr lang="en-US" b="0" dirty="0"/>
              <a:t>    station</a:t>
            </a:r>
          </a:p>
          <a:p>
            <a:pPr>
              <a:buClr>
                <a:schemeClr val="accent1"/>
              </a:buClr>
            </a:pPr>
            <a:endParaRPr lang="en-US" b="0" dirty="0"/>
          </a:p>
          <a:p>
            <a:pPr>
              <a:buClr>
                <a:schemeClr val="accent1"/>
              </a:buClr>
              <a:buFontTx/>
              <a:buBlip>
                <a:blip r:embed="rId5"/>
              </a:buBlip>
            </a:pPr>
            <a:r>
              <a:rPr lang="en-US" b="0" dirty="0"/>
              <a:t> Communicate</a:t>
            </a:r>
          </a:p>
          <a:p>
            <a:pPr>
              <a:buClr>
                <a:schemeClr val="accent1"/>
              </a:buClr>
            </a:pPr>
            <a:r>
              <a:rPr lang="en-US" b="0" dirty="0"/>
              <a:t>    with visual</a:t>
            </a:r>
          </a:p>
          <a:p>
            <a:pPr>
              <a:buClr>
                <a:schemeClr val="accent1"/>
              </a:buClr>
            </a:pPr>
            <a:r>
              <a:rPr lang="en-US" b="0" dirty="0"/>
              <a:t>    cards</a:t>
            </a:r>
          </a:p>
          <a:p>
            <a:pPr>
              <a:buClr>
                <a:schemeClr val="accent1"/>
              </a:buClr>
              <a:buFontTx/>
              <a:buBlip>
                <a:blip r:embed="rId5"/>
              </a:buBlip>
            </a:pPr>
            <a:endParaRPr lang="en-US" b="0" dirty="0"/>
          </a:p>
          <a:p>
            <a:pPr>
              <a:buClr>
                <a:schemeClr val="accent1"/>
              </a:buClr>
              <a:buFontTx/>
              <a:buBlip>
                <a:blip r:embed="rId5"/>
              </a:buBlip>
            </a:pPr>
            <a:r>
              <a:rPr lang="en-US" b="0" dirty="0"/>
              <a:t> Teach object </a:t>
            </a:r>
          </a:p>
          <a:p>
            <a:pPr>
              <a:buClr>
                <a:schemeClr val="accent1"/>
              </a:buClr>
            </a:pPr>
            <a:r>
              <a:rPr lang="en-US" b="0" dirty="0"/>
              <a:t>    recognition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02C8F1C-598B-4790-884F-E751E326F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2 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43A24D5-32EC-41F8-94DC-864A7F7AEB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827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60703D9-21A6-4DCD-9F15-0A0220564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Augmented Reality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13292E2-F586-4D14-BBB1-C9BC582061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32450" name="Picture 2" descr="Image result for lego store augmented reality">
            <a:extLst>
              <a:ext uri="{FF2B5EF4-FFF2-40B4-BE49-F238E27FC236}">
                <a16:creationId xmlns:a16="http://schemas.microsoft.com/office/drawing/2014/main" xmlns="" id="{9986514B-741F-4CE2-9844-D688AF3882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1450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1182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Project 2: </a:t>
            </a:r>
            <a:br>
              <a:rPr lang="en-US" sz="3600" dirty="0"/>
            </a:br>
            <a:r>
              <a:rPr lang="en-US" sz="3600" dirty="0"/>
              <a:t>Feature detection and matching</a:t>
            </a:r>
          </a:p>
        </p:txBody>
      </p:sp>
      <p:pic>
        <p:nvPicPr>
          <p:cNvPr id="2232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33425" y="1666875"/>
            <a:ext cx="7677150" cy="3524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4038600" y="5867400"/>
            <a:ext cx="11865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u="sng" dirty="0">
                <a:solidFill>
                  <a:srgbClr val="3333FF"/>
                </a:solidFill>
              </a:rPr>
              <a:t>Demo</a:t>
            </a:r>
          </a:p>
        </p:txBody>
      </p:sp>
      <p:sp>
        <p:nvSpPr>
          <p:cNvPr id="5" name="Rectangle 4"/>
          <p:cNvSpPr/>
          <p:nvPr/>
        </p:nvSpPr>
        <p:spPr>
          <a:xfrm>
            <a:off x="914400" y="5181600"/>
            <a:ext cx="7772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http://www.cs.cornell.edu/courses/cs6670/2009fa/projects/p1/project1.html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 dirty="0"/>
              <a:t>Local features: main components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4724400" cy="5326055"/>
          </a:xfrm>
        </p:spPr>
        <p:txBody>
          <a:bodyPr>
            <a:normAutofit/>
          </a:bodyPr>
          <a:lstStyle/>
          <a:p>
            <a:pPr marL="514350" indent="-514350" eaLnBrk="1" hangingPunct="1">
              <a:buFontTx/>
              <a:buAutoNum type="arabicParenR"/>
            </a:pPr>
            <a:r>
              <a:rPr lang="en-US" sz="2800" dirty="0">
                <a:latin typeface="+mj-lt"/>
              </a:rPr>
              <a:t>Detection: </a:t>
            </a:r>
            <a:r>
              <a:rPr lang="en-US" sz="2400" dirty="0">
                <a:latin typeface="+mj-lt"/>
              </a:rPr>
              <a:t>Identify the interest points</a:t>
            </a:r>
          </a:p>
          <a:p>
            <a:pPr marL="514350" indent="-514350" eaLnBrk="1" hangingPunct="1">
              <a:buFontTx/>
              <a:buAutoNum type="arabicParenR"/>
            </a:pPr>
            <a:endParaRPr lang="en-US" sz="1000" dirty="0">
              <a:latin typeface="+mj-lt"/>
            </a:endParaRPr>
          </a:p>
          <a:p>
            <a:pPr marL="514350" indent="-514350" eaLnBrk="1" hangingPunct="1">
              <a:buFontTx/>
              <a:buAutoNum type="arabicParenR"/>
            </a:pPr>
            <a:endParaRPr lang="en-US" sz="1000" dirty="0">
              <a:latin typeface="+mj-lt"/>
            </a:endParaRPr>
          </a:p>
          <a:p>
            <a:pPr marL="514350" indent="-514350" eaLnBrk="1" hangingPunct="1">
              <a:buFontTx/>
              <a:buAutoNum type="arabicParenR"/>
            </a:pPr>
            <a:endParaRPr lang="en-US" sz="1000" dirty="0">
              <a:latin typeface="+mj-lt"/>
            </a:endParaRPr>
          </a:p>
          <a:p>
            <a:pPr marL="514350" indent="-514350" eaLnBrk="1" hangingPunct="1">
              <a:buFontTx/>
              <a:buAutoNum type="arabicParenR"/>
            </a:pPr>
            <a:endParaRPr lang="en-US" sz="1000" dirty="0">
              <a:latin typeface="+mj-lt"/>
            </a:endParaRPr>
          </a:p>
          <a:p>
            <a:pPr marL="514350" indent="-514350" eaLnBrk="1" hangingPunct="1">
              <a:buFontTx/>
              <a:buAutoNum type="arabicParenR"/>
            </a:pPr>
            <a:r>
              <a:rPr lang="en-US" sz="2800" b="1" dirty="0">
                <a:latin typeface="+mj-lt"/>
              </a:rPr>
              <a:t>Description</a:t>
            </a:r>
            <a:r>
              <a:rPr lang="en-US" sz="2400" b="1" dirty="0">
                <a:latin typeface="+mj-lt"/>
              </a:rPr>
              <a:t>: Extract vector feature descriptor surrounding each interest point.</a:t>
            </a:r>
          </a:p>
          <a:p>
            <a:pPr marL="514350" indent="-514350" eaLnBrk="1" hangingPunct="1">
              <a:buFontTx/>
              <a:buAutoNum type="arabicParenR"/>
            </a:pPr>
            <a:endParaRPr lang="en-US" sz="1000" dirty="0">
              <a:latin typeface="+mj-lt"/>
            </a:endParaRPr>
          </a:p>
          <a:p>
            <a:pPr marL="514350" indent="-514350" eaLnBrk="1" hangingPunct="1">
              <a:buFontTx/>
              <a:buAutoNum type="arabicParenR"/>
            </a:pPr>
            <a:endParaRPr lang="en-US" sz="1000" dirty="0">
              <a:latin typeface="+mj-lt"/>
            </a:endParaRPr>
          </a:p>
          <a:p>
            <a:pPr marL="514350" indent="-514350" eaLnBrk="1" hangingPunct="1">
              <a:buFontTx/>
              <a:buAutoNum type="arabicParenR"/>
            </a:pPr>
            <a:endParaRPr lang="en-US" sz="1000" dirty="0">
              <a:latin typeface="+mj-lt"/>
            </a:endParaRPr>
          </a:p>
          <a:p>
            <a:pPr marL="514350" indent="-514350" eaLnBrk="1" hangingPunct="1">
              <a:buFontTx/>
              <a:buAutoNum type="arabicParenR"/>
            </a:pPr>
            <a:endParaRPr lang="en-US" sz="1000" dirty="0">
              <a:latin typeface="+mj-lt"/>
            </a:endParaRPr>
          </a:p>
          <a:p>
            <a:pPr marL="514350" indent="-514350" eaLnBrk="1" hangingPunct="1">
              <a:buFontTx/>
              <a:buAutoNum type="arabicParenR"/>
            </a:pPr>
            <a:r>
              <a:rPr lang="en-US" sz="2800" dirty="0">
                <a:latin typeface="+mj-lt"/>
              </a:rPr>
              <a:t>Matching: </a:t>
            </a:r>
            <a:r>
              <a:rPr lang="en-US" sz="2400" dirty="0">
                <a:latin typeface="+mj-lt"/>
              </a:rPr>
              <a:t>Determine correspondence between descriptors in two views</a:t>
            </a:r>
          </a:p>
        </p:txBody>
      </p:sp>
      <p:pic>
        <p:nvPicPr>
          <p:cNvPr id="114692" name="Picture 4" descr="SIFT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1066800"/>
            <a:ext cx="2438400" cy="176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4" descr="SIFT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2971800"/>
            <a:ext cx="2438400" cy="176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20"/>
          <p:cNvGrpSpPr>
            <a:grpSpLocks noChangeAspect="1"/>
          </p:cNvGrpSpPr>
          <p:nvPr/>
        </p:nvGrpSpPr>
        <p:grpSpPr bwMode="auto">
          <a:xfrm>
            <a:off x="4876800" y="2982913"/>
            <a:ext cx="2306638" cy="1131887"/>
            <a:chOff x="4191000" y="4216493"/>
            <a:chExt cx="2667000" cy="1308192"/>
          </a:xfrm>
        </p:grpSpPr>
        <p:sp>
          <p:nvSpPr>
            <p:cNvPr id="8" name="Rectangle 7"/>
            <p:cNvSpPr/>
            <p:nvPr/>
          </p:nvSpPr>
          <p:spPr bwMode="auto">
            <a:xfrm rot="20018806">
              <a:off x="6065059" y="5082505"/>
              <a:ext cx="411155" cy="442180"/>
            </a:xfrm>
            <a:prstGeom prst="rect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0" hangingPunct="0">
                <a:defRPr/>
              </a:pPr>
              <a:endParaRPr lang="en-US" sz="1800">
                <a:solidFill>
                  <a:srgbClr val="000000"/>
                </a:solidFill>
                <a:latin typeface="Arial"/>
                <a:ea typeface="+mn-ea"/>
                <a:cs typeface="+mn-cs"/>
              </a:endParaRPr>
            </a:p>
          </p:txBody>
        </p:sp>
        <p:graphicFrame>
          <p:nvGraphicFramePr>
            <p:cNvPr id="114709" name="Object 2"/>
            <p:cNvGraphicFramePr>
              <a:graphicFrameLocks noChangeAspect="1"/>
            </p:cNvGraphicFramePr>
            <p:nvPr/>
          </p:nvGraphicFramePr>
          <p:xfrm>
            <a:off x="4191000" y="4216493"/>
            <a:ext cx="2667000" cy="6032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1512" name="Equation" r:id="rId5" imgW="1066800" imgH="241300" progId="Equation.3">
                    <p:embed/>
                  </p:oleObj>
                </mc:Choice>
                <mc:Fallback>
                  <p:oleObj name="Equation" r:id="rId5" imgW="1066800" imgH="241300" progId="Equation.3">
                    <p:embed/>
                    <p:pic>
                      <p:nvPicPr>
                        <p:cNvPr id="114709" name="Object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91000" y="4216493"/>
                          <a:ext cx="2667000" cy="6032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114710" name="Shape 17"/>
            <p:cNvCxnSpPr>
              <a:cxnSpLocks noChangeShapeType="1"/>
              <a:stCxn id="8" idx="1"/>
            </p:cNvCxnSpPr>
            <p:nvPr/>
          </p:nvCxnSpPr>
          <p:spPr bwMode="auto">
            <a:xfrm rot="10800000">
              <a:off x="5410201" y="4648201"/>
              <a:ext cx="675407" cy="746517"/>
            </a:xfrm>
            <a:prstGeom prst="curvedConnector2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4" name="Group 21"/>
          <p:cNvGrpSpPr>
            <a:grpSpLocks/>
          </p:cNvGrpSpPr>
          <p:nvPr/>
        </p:nvGrpSpPr>
        <p:grpSpPr bwMode="auto">
          <a:xfrm>
            <a:off x="6718300" y="3352800"/>
            <a:ext cx="2425700" cy="1984375"/>
            <a:chOff x="7042516" y="4800600"/>
            <a:chExt cx="2794000" cy="2232025"/>
          </a:xfrm>
        </p:grpSpPr>
        <p:grpSp>
          <p:nvGrpSpPr>
            <p:cNvPr id="114704" name="Group 11"/>
            <p:cNvGrpSpPr>
              <a:grpSpLocks/>
            </p:cNvGrpSpPr>
            <p:nvPr/>
          </p:nvGrpSpPr>
          <p:grpSpPr bwMode="auto">
            <a:xfrm>
              <a:off x="7042516" y="4800600"/>
              <a:ext cx="2794000" cy="2232025"/>
              <a:chOff x="7042516" y="4800600"/>
              <a:chExt cx="2794000" cy="2232025"/>
            </a:xfrm>
          </p:grpSpPr>
          <p:sp>
            <p:nvSpPr>
              <p:cNvPr id="10" name="Rectangle 9"/>
              <p:cNvSpPr/>
              <p:nvPr/>
            </p:nvSpPr>
            <p:spPr bwMode="auto">
              <a:xfrm>
                <a:off x="7470393" y="4800600"/>
                <a:ext cx="530275" cy="533901"/>
              </a:xfrm>
              <a:prstGeom prst="rect">
                <a:avLst/>
              </a:prstGeom>
              <a:noFill/>
              <a:ln w="952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0" hangingPunct="0">
                  <a:defRPr/>
                </a:pPr>
                <a:endParaRPr lang="en-US" sz="1800">
                  <a:solidFill>
                    <a:srgbClr val="000000"/>
                  </a:solidFill>
                  <a:latin typeface="Arial"/>
                  <a:ea typeface="+mn-ea"/>
                  <a:cs typeface="+mn-cs"/>
                </a:endParaRPr>
              </a:p>
            </p:txBody>
          </p:sp>
          <p:graphicFrame>
            <p:nvGraphicFramePr>
              <p:cNvPr id="114707" name="Object 3"/>
              <p:cNvGraphicFramePr>
                <a:graphicFrameLocks noChangeAspect="1"/>
              </p:cNvGraphicFramePr>
              <p:nvPr/>
            </p:nvGraphicFramePr>
            <p:xfrm>
              <a:off x="7042516" y="6429375"/>
              <a:ext cx="2794000" cy="60325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31513" name="Equation" r:id="rId7" imgW="1117600" imgH="241300" progId="Equation.3">
                      <p:embed/>
                    </p:oleObj>
                  </mc:Choice>
                  <mc:Fallback>
                    <p:oleObj name="Equation" r:id="rId7" imgW="1117600" imgH="241300" progId="Equation.3">
                      <p:embed/>
                      <p:pic>
                        <p:nvPicPr>
                          <p:cNvPr id="114707" name="Object 3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7042516" y="6429375"/>
                            <a:ext cx="2794000" cy="60325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cxnSp>
          <p:nvCxnSpPr>
            <p:cNvPr id="114705" name="Curved Connector 19"/>
            <p:cNvCxnSpPr>
              <a:cxnSpLocks noChangeShapeType="1"/>
            </p:cNvCxnSpPr>
            <p:nvPr/>
          </p:nvCxnSpPr>
          <p:spPr bwMode="auto">
            <a:xfrm rot="5400000">
              <a:off x="6866069" y="5846896"/>
              <a:ext cx="1266829" cy="241036"/>
            </a:xfrm>
            <a:prstGeom prst="curvedConnector3">
              <a:avLst>
                <a:gd name="adj1" fmla="val 50000"/>
              </a:avLst>
            </a:prstGeom>
            <a:noFill/>
            <a:ln w="9525">
              <a:solidFill>
                <a:srgbClr val="FF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6" name="Group 34"/>
          <p:cNvGrpSpPr>
            <a:grpSpLocks/>
          </p:cNvGrpSpPr>
          <p:nvPr/>
        </p:nvGrpSpPr>
        <p:grpSpPr bwMode="auto">
          <a:xfrm>
            <a:off x="4800600" y="5391150"/>
            <a:ext cx="4343400" cy="1162050"/>
            <a:chOff x="4800600" y="5391912"/>
            <a:chExt cx="4343400" cy="1161288"/>
          </a:xfrm>
        </p:grpSpPr>
        <p:pic>
          <p:nvPicPr>
            <p:cNvPr id="114698" name="Picture 5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0600" y="5391912"/>
              <a:ext cx="2121408" cy="1161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4699" name="Picture 6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1052" y="5395686"/>
              <a:ext cx="2132948" cy="11575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14700" name="Straight Arrow Connector 27"/>
            <p:cNvCxnSpPr>
              <a:cxnSpLocks noChangeShapeType="1"/>
            </p:cNvCxnSpPr>
            <p:nvPr/>
          </p:nvCxnSpPr>
          <p:spPr bwMode="auto">
            <a:xfrm flipV="1">
              <a:off x="5562600" y="5562600"/>
              <a:ext cx="1981200" cy="228600"/>
            </a:xfrm>
            <a:prstGeom prst="straightConnector1">
              <a:avLst/>
            </a:prstGeom>
            <a:noFill/>
            <a:ln w="28575">
              <a:solidFill>
                <a:schemeClr val="tx2"/>
              </a:solidFill>
              <a:round/>
              <a:headEnd type="arrow" w="med" len="med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4701" name="Straight Arrow Connector 28"/>
            <p:cNvCxnSpPr>
              <a:cxnSpLocks noChangeShapeType="1"/>
            </p:cNvCxnSpPr>
            <p:nvPr/>
          </p:nvCxnSpPr>
          <p:spPr bwMode="auto">
            <a:xfrm>
              <a:off x="6629400" y="5943600"/>
              <a:ext cx="2133600" cy="1588"/>
            </a:xfrm>
            <a:prstGeom prst="straightConnector1">
              <a:avLst/>
            </a:prstGeom>
            <a:noFill/>
            <a:ln w="28575">
              <a:solidFill>
                <a:schemeClr val="tx2"/>
              </a:solidFill>
              <a:round/>
              <a:headEnd type="arrow" w="med" len="med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4702" name="Straight Arrow Connector 31"/>
            <p:cNvCxnSpPr>
              <a:cxnSpLocks noChangeShapeType="1"/>
            </p:cNvCxnSpPr>
            <p:nvPr/>
          </p:nvCxnSpPr>
          <p:spPr bwMode="auto">
            <a:xfrm>
              <a:off x="5410200" y="6248400"/>
              <a:ext cx="2133600" cy="1588"/>
            </a:xfrm>
            <a:prstGeom prst="straightConnector1">
              <a:avLst/>
            </a:prstGeom>
            <a:noFill/>
            <a:ln w="28575">
              <a:solidFill>
                <a:schemeClr val="tx2"/>
              </a:solidFill>
              <a:round/>
              <a:headEnd type="arrow" w="med" len="med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4703" name="Straight Arrow Connector 32"/>
            <p:cNvCxnSpPr>
              <a:cxnSpLocks noChangeShapeType="1"/>
            </p:cNvCxnSpPr>
            <p:nvPr/>
          </p:nvCxnSpPr>
          <p:spPr bwMode="auto">
            <a:xfrm flipV="1">
              <a:off x="5334000" y="5791200"/>
              <a:ext cx="2133600" cy="228600"/>
            </a:xfrm>
            <a:prstGeom prst="straightConnector1">
              <a:avLst/>
            </a:prstGeom>
            <a:noFill/>
            <a:ln w="28575">
              <a:solidFill>
                <a:schemeClr val="tx2"/>
              </a:solidFill>
              <a:round/>
              <a:headEnd type="arrow" w="med" len="med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23" name="TextBox 22"/>
          <p:cNvSpPr txBox="1"/>
          <p:nvPr/>
        </p:nvSpPr>
        <p:spPr>
          <a:xfrm>
            <a:off x="-76200" y="6626225"/>
            <a:ext cx="2209800" cy="3079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Kristen </a:t>
            </a:r>
            <a:r>
              <a:rPr lang="en-US" sz="1400" dirty="0" err="1">
                <a:solidFill>
                  <a:srgbClr val="000000"/>
                </a:solidFill>
                <a:latin typeface="Arial"/>
                <a:ea typeface="+mn-ea"/>
                <a:cs typeface="+mn-cs"/>
              </a:rPr>
              <a:t>Grauman</a:t>
            </a:r>
            <a:endParaRPr lang="en-US" sz="1400" dirty="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29601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Feature descriptors</a:t>
            </a:r>
          </a:p>
        </p:txBody>
      </p:sp>
      <p:sp>
        <p:nvSpPr>
          <p:cNvPr id="593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066800"/>
            <a:ext cx="7772400" cy="5638800"/>
          </a:xfrm>
        </p:spPr>
        <p:txBody>
          <a:bodyPr>
            <a:normAutofit/>
          </a:bodyPr>
          <a:lstStyle/>
          <a:p>
            <a:pPr>
              <a:spcBef>
                <a:spcPct val="0"/>
              </a:spcBef>
              <a:buFontTx/>
              <a:buNone/>
            </a:pPr>
            <a:r>
              <a:rPr lang="en-US" sz="2800" dirty="0"/>
              <a:t>We know how to detect good points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sz="2800" dirty="0"/>
              <a:t>Next question: </a:t>
            </a:r>
            <a:r>
              <a:rPr lang="en-US" sz="2800" b="1" dirty="0">
                <a:solidFill>
                  <a:srgbClr val="FF0000"/>
                </a:solidFill>
              </a:rPr>
              <a:t>How to match them?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sz="2800" b="1" dirty="0">
              <a:solidFill>
                <a:srgbClr val="FF0000"/>
              </a:solidFill>
            </a:endParaRPr>
          </a:p>
          <a:p>
            <a:pPr>
              <a:spcBef>
                <a:spcPct val="0"/>
              </a:spcBef>
              <a:buFontTx/>
              <a:buNone/>
            </a:pPr>
            <a:endParaRPr lang="en-US" sz="2800" b="1" dirty="0">
              <a:solidFill>
                <a:srgbClr val="FF0000"/>
              </a:solidFill>
            </a:endParaRPr>
          </a:p>
          <a:p>
            <a:pPr>
              <a:spcBef>
                <a:spcPct val="0"/>
              </a:spcBef>
              <a:buFontTx/>
              <a:buNone/>
            </a:pPr>
            <a:endParaRPr lang="en-US" sz="2800" b="1" dirty="0">
              <a:solidFill>
                <a:srgbClr val="FF0000"/>
              </a:solidFill>
            </a:endParaRPr>
          </a:p>
          <a:p>
            <a:pPr>
              <a:spcBef>
                <a:spcPct val="0"/>
              </a:spcBef>
              <a:buFontTx/>
              <a:buNone/>
            </a:pPr>
            <a:endParaRPr lang="en-US" sz="2800" b="1" dirty="0">
              <a:solidFill>
                <a:srgbClr val="FF0000"/>
              </a:solidFill>
            </a:endParaRPr>
          </a:p>
          <a:p>
            <a:pPr>
              <a:spcBef>
                <a:spcPct val="0"/>
              </a:spcBef>
              <a:buFontTx/>
              <a:buNone/>
            </a:pPr>
            <a:endParaRPr lang="en-US" sz="2800" b="1" dirty="0">
              <a:solidFill>
                <a:srgbClr val="FF0000"/>
              </a:solidFill>
            </a:endParaRPr>
          </a:p>
          <a:p>
            <a:pPr>
              <a:spcBef>
                <a:spcPct val="0"/>
              </a:spcBef>
              <a:buFontTx/>
              <a:buNone/>
            </a:pPr>
            <a:endParaRPr lang="en-US" sz="2800" b="1" dirty="0">
              <a:solidFill>
                <a:srgbClr val="FF0000"/>
              </a:solidFill>
            </a:endParaRPr>
          </a:p>
          <a:p>
            <a:pPr>
              <a:spcBef>
                <a:spcPct val="0"/>
              </a:spcBef>
              <a:buFontTx/>
              <a:buNone/>
            </a:pPr>
            <a:endParaRPr lang="en-US" sz="2800" b="1" dirty="0">
              <a:solidFill>
                <a:srgbClr val="FF0000"/>
              </a:solidFill>
            </a:endParaRPr>
          </a:p>
          <a:p>
            <a:pPr>
              <a:spcBef>
                <a:spcPct val="0"/>
              </a:spcBef>
              <a:buFontTx/>
              <a:buNone/>
            </a:pPr>
            <a:endParaRPr lang="en-US" sz="2800" b="1" dirty="0">
              <a:solidFill>
                <a:srgbClr val="FF0000"/>
              </a:solidFill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sz="2800" b="1" dirty="0"/>
              <a:t>Answer: </a:t>
            </a:r>
            <a:r>
              <a:rPr lang="en-US" sz="2800" dirty="0"/>
              <a:t>Come up with a </a:t>
            </a:r>
            <a:r>
              <a:rPr lang="en-US" sz="2800" i="1" dirty="0"/>
              <a:t>descriptor</a:t>
            </a:r>
            <a:r>
              <a:rPr lang="en-US" sz="2800" dirty="0"/>
              <a:t> for each point, find similar descriptors between the two images</a:t>
            </a:r>
            <a:endParaRPr lang="en-US" b="1" dirty="0"/>
          </a:p>
          <a:p>
            <a:pPr>
              <a:buFontTx/>
              <a:buNone/>
            </a:pPr>
            <a:endParaRPr lang="en-US" dirty="0"/>
          </a:p>
          <a:p>
            <a:pPr>
              <a:buFontTx/>
              <a:buNone/>
            </a:pPr>
            <a:endParaRPr lang="en-US" dirty="0"/>
          </a:p>
          <a:p>
            <a:pPr>
              <a:buFontTx/>
              <a:buNone/>
            </a:pPr>
            <a:endParaRPr lang="en-US" dirty="0"/>
          </a:p>
          <a:p>
            <a:pPr>
              <a:buFontTx/>
              <a:buNone/>
            </a:pPr>
            <a:endParaRPr lang="en-US" sz="2400" dirty="0"/>
          </a:p>
          <a:p>
            <a:pPr>
              <a:buFontTx/>
              <a:buNone/>
            </a:pPr>
            <a:endParaRPr lang="en-US" sz="2400" dirty="0"/>
          </a:p>
          <a:p>
            <a:pPr>
              <a:buFontTx/>
              <a:buNone/>
            </a:pPr>
            <a:endParaRPr lang="en-US" sz="2400" dirty="0"/>
          </a:p>
          <a:p>
            <a:pPr>
              <a:spcBef>
                <a:spcPct val="0"/>
              </a:spcBef>
              <a:buFontTx/>
              <a:buNone/>
            </a:pPr>
            <a:endParaRPr lang="ru-RU" sz="2800" b="1" dirty="0">
              <a:solidFill>
                <a:srgbClr val="FF0000"/>
              </a:solidFill>
            </a:endParaRPr>
          </a:p>
        </p:txBody>
      </p:sp>
      <p:pic>
        <p:nvPicPr>
          <p:cNvPr id="59396" name="Picture 4" descr="SIFT2"/>
          <p:cNvPicPr>
            <a:picLocks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60900" y="2133600"/>
            <a:ext cx="3675063" cy="2660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9397" name="Picture 5" descr="SIFT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50900" y="2133600"/>
            <a:ext cx="3675063" cy="2663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9398" name="Line 6"/>
          <p:cNvSpPr>
            <a:spLocks noChangeShapeType="1"/>
          </p:cNvSpPr>
          <p:nvPr/>
        </p:nvSpPr>
        <p:spPr bwMode="auto">
          <a:xfrm flipV="1">
            <a:off x="3289300" y="2933700"/>
            <a:ext cx="1905000" cy="1524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9399" name="Line 7"/>
          <p:cNvSpPr>
            <a:spLocks noChangeShapeType="1"/>
          </p:cNvSpPr>
          <p:nvPr/>
        </p:nvSpPr>
        <p:spPr bwMode="auto">
          <a:xfrm>
            <a:off x="4232275" y="3203575"/>
            <a:ext cx="1816100" cy="14288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9400" name="Line 8"/>
          <p:cNvSpPr>
            <a:spLocks noChangeShapeType="1"/>
          </p:cNvSpPr>
          <p:nvPr/>
        </p:nvSpPr>
        <p:spPr bwMode="auto">
          <a:xfrm flipV="1">
            <a:off x="3724275" y="4305300"/>
            <a:ext cx="1698625" cy="142875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9401" name="Line 9"/>
          <p:cNvSpPr>
            <a:spLocks noChangeShapeType="1"/>
          </p:cNvSpPr>
          <p:nvPr/>
        </p:nvSpPr>
        <p:spPr bwMode="auto">
          <a:xfrm flipV="1">
            <a:off x="4181475" y="3848100"/>
            <a:ext cx="1736725" cy="41275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9402" name="Line 10"/>
          <p:cNvSpPr>
            <a:spLocks noChangeShapeType="1"/>
          </p:cNvSpPr>
          <p:nvPr/>
        </p:nvSpPr>
        <p:spPr bwMode="auto">
          <a:xfrm flipV="1">
            <a:off x="3444875" y="3429000"/>
            <a:ext cx="1825625" cy="130175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9403" name="Text Box 11"/>
          <p:cNvSpPr txBox="1">
            <a:spLocks noChangeArrowheads="1"/>
          </p:cNvSpPr>
          <p:nvPr/>
        </p:nvSpPr>
        <p:spPr bwMode="auto">
          <a:xfrm>
            <a:off x="4205288" y="2232025"/>
            <a:ext cx="793750" cy="155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139700" algn="ctr" rotWithShape="0">
              <a:prstClr val="black">
                <a:alpha val="88000"/>
              </a:prstClr>
            </a:outerShdw>
          </a:effectLst>
        </p:spPr>
        <p:txBody>
          <a:bodyPr wrap="none">
            <a:spAutoFit/>
          </a:bodyPr>
          <a:lstStyle/>
          <a:p>
            <a:pPr algn="ctr" eaLnBrk="1" hangingPunct="1"/>
            <a:r>
              <a:rPr lang="en-US" sz="9600" dirty="0">
                <a:solidFill>
                  <a:srgbClr val="FF0000"/>
                </a:solidFill>
                <a:cs typeface="Times New Roman" pitchFamily="18" charset="0"/>
              </a:rPr>
              <a:t>?</a:t>
            </a:r>
            <a:endParaRPr lang="ru-RU" sz="9600" dirty="0">
              <a:solidFill>
                <a:srgbClr val="FF0000"/>
              </a:solidFill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Feature descriptors</a:t>
            </a:r>
          </a:p>
        </p:txBody>
      </p:sp>
      <p:sp>
        <p:nvSpPr>
          <p:cNvPr id="593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066800"/>
            <a:ext cx="7772400" cy="5638800"/>
          </a:xfrm>
        </p:spPr>
        <p:txBody>
          <a:bodyPr>
            <a:normAutofit/>
          </a:bodyPr>
          <a:lstStyle/>
          <a:p>
            <a:pPr>
              <a:spcBef>
                <a:spcPct val="0"/>
              </a:spcBef>
              <a:buFontTx/>
              <a:buNone/>
            </a:pPr>
            <a:r>
              <a:rPr lang="en-US" sz="2800" dirty="0"/>
              <a:t>We know how to detect good points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sz="2800" dirty="0"/>
              <a:t>Next question: </a:t>
            </a:r>
            <a:r>
              <a:rPr lang="en-US" sz="2800" b="1" dirty="0">
                <a:solidFill>
                  <a:srgbClr val="FF0000"/>
                </a:solidFill>
              </a:rPr>
              <a:t>How to match them?</a:t>
            </a:r>
            <a:endParaRPr lang="en-US" b="1" dirty="0">
              <a:solidFill>
                <a:srgbClr val="FF0000"/>
              </a:solidFill>
            </a:endParaRPr>
          </a:p>
          <a:p>
            <a:pPr>
              <a:buFontTx/>
              <a:buNone/>
            </a:pPr>
            <a:endParaRPr lang="en-US" dirty="0"/>
          </a:p>
          <a:p>
            <a:pPr>
              <a:buFontTx/>
              <a:buNone/>
            </a:pPr>
            <a:endParaRPr lang="en-US" dirty="0"/>
          </a:p>
          <a:p>
            <a:pPr>
              <a:buFontTx/>
              <a:buNone/>
            </a:pPr>
            <a:endParaRPr lang="en-US" dirty="0"/>
          </a:p>
          <a:p>
            <a:pPr>
              <a:buFontTx/>
              <a:buNone/>
            </a:pPr>
            <a:endParaRPr lang="en-US" sz="2400" dirty="0"/>
          </a:p>
          <a:p>
            <a:pPr>
              <a:buFontTx/>
              <a:buNone/>
            </a:pPr>
            <a:endParaRPr lang="en-US" sz="2400" dirty="0"/>
          </a:p>
          <a:p>
            <a:pPr>
              <a:buFontTx/>
              <a:buNone/>
            </a:pPr>
            <a:endParaRPr lang="en-US" sz="2400" dirty="0"/>
          </a:p>
          <a:p>
            <a:pPr>
              <a:buFontTx/>
              <a:buNone/>
            </a:pPr>
            <a:r>
              <a:rPr lang="en-US" sz="2400" dirty="0"/>
              <a:t>Lots of possibilities</a:t>
            </a:r>
          </a:p>
          <a:p>
            <a:pPr lvl="1"/>
            <a:r>
              <a:rPr lang="en-US" sz="2000" dirty="0"/>
              <a:t>Simple option:  match square windows around the point</a:t>
            </a:r>
          </a:p>
          <a:p>
            <a:pPr lvl="1"/>
            <a:r>
              <a:rPr lang="en-US" sz="2000" dirty="0"/>
              <a:t>State of the art approach:  SIFT</a:t>
            </a:r>
          </a:p>
          <a:p>
            <a:pPr lvl="2"/>
            <a:r>
              <a:rPr lang="en-US" sz="1400" dirty="0"/>
              <a:t>David Lowe, UBC  </a:t>
            </a:r>
            <a:r>
              <a:rPr lang="en-US" sz="1400" dirty="0">
                <a:hlinkClick r:id="rId2"/>
              </a:rPr>
              <a:t>http://www.cs.ubc.ca/~lowe/keypoints/</a:t>
            </a:r>
            <a:r>
              <a:rPr lang="en-US" sz="1400" dirty="0"/>
              <a:t> </a:t>
            </a:r>
          </a:p>
          <a:p>
            <a:pPr lvl="1"/>
            <a:endParaRPr lang="en-US" sz="1800" dirty="0"/>
          </a:p>
          <a:p>
            <a:pPr>
              <a:spcBef>
                <a:spcPct val="0"/>
              </a:spcBef>
              <a:buFontTx/>
              <a:buNone/>
            </a:pPr>
            <a:endParaRPr lang="en-US" sz="2800" b="1" dirty="0">
              <a:solidFill>
                <a:srgbClr val="FF0000"/>
              </a:solidFill>
            </a:endParaRPr>
          </a:p>
          <a:p>
            <a:pPr>
              <a:spcBef>
                <a:spcPct val="0"/>
              </a:spcBef>
              <a:buFontTx/>
              <a:buNone/>
            </a:pPr>
            <a:endParaRPr lang="en-US" sz="2800" b="1" dirty="0">
              <a:solidFill>
                <a:srgbClr val="FF0000"/>
              </a:solidFill>
            </a:endParaRPr>
          </a:p>
          <a:p>
            <a:pPr>
              <a:spcBef>
                <a:spcPct val="0"/>
              </a:spcBef>
              <a:buFontTx/>
              <a:buNone/>
            </a:pPr>
            <a:endParaRPr lang="en-US" sz="2800" b="1" dirty="0">
              <a:solidFill>
                <a:srgbClr val="FF0000"/>
              </a:solidFill>
            </a:endParaRPr>
          </a:p>
          <a:p>
            <a:pPr>
              <a:spcBef>
                <a:spcPct val="0"/>
              </a:spcBef>
              <a:buFontTx/>
              <a:buNone/>
            </a:pPr>
            <a:endParaRPr lang="en-US" sz="2800" b="1" dirty="0">
              <a:solidFill>
                <a:srgbClr val="FF0000"/>
              </a:solidFill>
            </a:endParaRPr>
          </a:p>
          <a:p>
            <a:pPr>
              <a:spcBef>
                <a:spcPct val="0"/>
              </a:spcBef>
              <a:buFontTx/>
              <a:buNone/>
            </a:pPr>
            <a:endParaRPr lang="en-US" sz="2800" b="1" dirty="0">
              <a:solidFill>
                <a:srgbClr val="FF0000"/>
              </a:solidFill>
            </a:endParaRPr>
          </a:p>
          <a:p>
            <a:pPr>
              <a:spcBef>
                <a:spcPct val="0"/>
              </a:spcBef>
              <a:buFontTx/>
              <a:buNone/>
            </a:pPr>
            <a:endParaRPr lang="en-US" sz="2800" b="1" dirty="0">
              <a:solidFill>
                <a:srgbClr val="FF0000"/>
              </a:solidFill>
            </a:endParaRPr>
          </a:p>
          <a:p>
            <a:pPr>
              <a:spcBef>
                <a:spcPct val="0"/>
              </a:spcBef>
              <a:buFontTx/>
              <a:buNone/>
            </a:pPr>
            <a:endParaRPr lang="en-US" sz="2800" b="1" dirty="0">
              <a:solidFill>
                <a:srgbClr val="FF0000"/>
              </a:solidFill>
            </a:endParaRPr>
          </a:p>
          <a:p>
            <a:pPr>
              <a:spcBef>
                <a:spcPct val="0"/>
              </a:spcBef>
              <a:buFontTx/>
              <a:buNone/>
            </a:pPr>
            <a:endParaRPr lang="en-US" sz="2800" b="1" dirty="0">
              <a:solidFill>
                <a:srgbClr val="FF0000"/>
              </a:solidFill>
            </a:endParaRPr>
          </a:p>
          <a:p>
            <a:pPr>
              <a:spcBef>
                <a:spcPct val="0"/>
              </a:spcBef>
              <a:buFontTx/>
              <a:buNone/>
            </a:pPr>
            <a:endParaRPr lang="en-US" sz="2800" b="1" dirty="0">
              <a:solidFill>
                <a:srgbClr val="FF0000"/>
              </a:solidFill>
            </a:endParaRPr>
          </a:p>
          <a:p>
            <a:pPr>
              <a:spcBef>
                <a:spcPct val="0"/>
              </a:spcBef>
              <a:buFontTx/>
              <a:buNone/>
            </a:pPr>
            <a:endParaRPr lang="ru-RU" sz="2800" b="1" dirty="0">
              <a:solidFill>
                <a:srgbClr val="FF0000"/>
              </a:solidFill>
            </a:endParaRPr>
          </a:p>
        </p:txBody>
      </p:sp>
      <p:pic>
        <p:nvPicPr>
          <p:cNvPr id="59396" name="Picture 4" descr="SIFT2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60900" y="2133600"/>
            <a:ext cx="3675063" cy="2660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9397" name="Picture 5" descr="SIFT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50900" y="2133600"/>
            <a:ext cx="3675063" cy="2663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9398" name="Line 6"/>
          <p:cNvSpPr>
            <a:spLocks noChangeShapeType="1"/>
          </p:cNvSpPr>
          <p:nvPr/>
        </p:nvSpPr>
        <p:spPr bwMode="auto">
          <a:xfrm flipV="1">
            <a:off x="3289300" y="2933700"/>
            <a:ext cx="1905000" cy="1524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9399" name="Line 7"/>
          <p:cNvSpPr>
            <a:spLocks noChangeShapeType="1"/>
          </p:cNvSpPr>
          <p:nvPr/>
        </p:nvSpPr>
        <p:spPr bwMode="auto">
          <a:xfrm>
            <a:off x="4232275" y="3203575"/>
            <a:ext cx="1816100" cy="14288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9400" name="Line 8"/>
          <p:cNvSpPr>
            <a:spLocks noChangeShapeType="1"/>
          </p:cNvSpPr>
          <p:nvPr/>
        </p:nvSpPr>
        <p:spPr bwMode="auto">
          <a:xfrm flipV="1">
            <a:off x="3724275" y="4305300"/>
            <a:ext cx="1698625" cy="142875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9401" name="Line 9"/>
          <p:cNvSpPr>
            <a:spLocks noChangeShapeType="1"/>
          </p:cNvSpPr>
          <p:nvPr/>
        </p:nvSpPr>
        <p:spPr bwMode="auto">
          <a:xfrm flipV="1">
            <a:off x="4181475" y="3848100"/>
            <a:ext cx="1736725" cy="41275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9402" name="Line 10"/>
          <p:cNvSpPr>
            <a:spLocks noChangeShapeType="1"/>
          </p:cNvSpPr>
          <p:nvPr/>
        </p:nvSpPr>
        <p:spPr bwMode="auto">
          <a:xfrm flipV="1">
            <a:off x="3444875" y="3429000"/>
            <a:ext cx="1825625" cy="130175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2" name="Text Box 11"/>
          <p:cNvSpPr txBox="1">
            <a:spLocks noChangeArrowheads="1"/>
          </p:cNvSpPr>
          <p:nvPr/>
        </p:nvSpPr>
        <p:spPr bwMode="auto">
          <a:xfrm>
            <a:off x="4205288" y="2232025"/>
            <a:ext cx="793750" cy="155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139700" algn="ctr" rotWithShape="0">
              <a:prstClr val="black">
                <a:alpha val="88000"/>
              </a:prstClr>
            </a:outerShdw>
          </a:effectLst>
        </p:spPr>
        <p:txBody>
          <a:bodyPr wrap="none">
            <a:spAutoFit/>
          </a:bodyPr>
          <a:lstStyle/>
          <a:p>
            <a:pPr algn="ctr" eaLnBrk="1" hangingPunct="1"/>
            <a:r>
              <a:rPr lang="en-US" sz="9600" dirty="0">
                <a:solidFill>
                  <a:srgbClr val="FF0000"/>
                </a:solidFill>
                <a:cs typeface="Times New Roman" pitchFamily="18" charset="0"/>
              </a:rPr>
              <a:t>?</a:t>
            </a:r>
            <a:endParaRPr lang="ru-RU" sz="9600" dirty="0">
              <a:solidFill>
                <a:srgbClr val="FF0000"/>
              </a:solidFill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Invariance vs. </a:t>
            </a:r>
            <a:r>
              <a:rPr lang="en-US" dirty="0" err="1"/>
              <a:t>discriminability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Invariance:</a:t>
            </a:r>
          </a:p>
          <a:p>
            <a:pPr lvl="1"/>
            <a:r>
              <a:rPr lang="en-US" dirty="0"/>
              <a:t>Descriptor shouldn’t change even if image is transformed</a:t>
            </a:r>
          </a:p>
          <a:p>
            <a:pPr lvl="1"/>
            <a:endParaRPr lang="en-US" dirty="0"/>
          </a:p>
          <a:p>
            <a:r>
              <a:rPr lang="en-US" dirty="0" err="1"/>
              <a:t>Discriminability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Descriptor should be highly unique for each point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transformations revisited</a:t>
            </a:r>
            <a:endParaRPr lang="ru-RU" dirty="0"/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447800"/>
            <a:ext cx="7848600" cy="5105400"/>
          </a:xfrm>
        </p:spPr>
        <p:txBody>
          <a:bodyPr>
            <a:normAutofit/>
          </a:bodyPr>
          <a:lstStyle/>
          <a:p>
            <a:r>
              <a:rPr lang="en-US" dirty="0"/>
              <a:t>Geometric</a:t>
            </a:r>
          </a:p>
          <a:p>
            <a:endParaRPr lang="en-US" dirty="0"/>
          </a:p>
          <a:p>
            <a:pPr lvl="1">
              <a:buNone/>
            </a:pPr>
            <a:r>
              <a:rPr lang="en-US" b="1" dirty="0"/>
              <a:t>		     Rotation</a:t>
            </a:r>
            <a:br>
              <a:rPr lang="en-US" b="1" dirty="0"/>
            </a:br>
            <a:endParaRPr lang="en-US" b="1" dirty="0"/>
          </a:p>
          <a:p>
            <a:pPr lvl="1"/>
            <a:endParaRPr lang="en-US" dirty="0"/>
          </a:p>
          <a:p>
            <a:pPr lvl="1">
              <a:buNone/>
            </a:pPr>
            <a:r>
              <a:rPr lang="en-US" b="1" dirty="0"/>
              <a:t>             Scale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sz="1400" dirty="0"/>
          </a:p>
          <a:p>
            <a:r>
              <a:rPr lang="en-US" dirty="0"/>
              <a:t>Photometric</a:t>
            </a:r>
          </a:p>
          <a:p>
            <a:pPr lvl="1">
              <a:buNone/>
            </a:pPr>
            <a:r>
              <a:rPr lang="en-US" b="1" dirty="0"/>
              <a:t>   Intensity change</a:t>
            </a:r>
            <a:endParaRPr lang="ru-RU" dirty="0"/>
          </a:p>
        </p:txBody>
      </p:sp>
      <p:grpSp>
        <p:nvGrpSpPr>
          <p:cNvPr id="2" name="Group 24"/>
          <p:cNvGrpSpPr/>
          <p:nvPr/>
        </p:nvGrpSpPr>
        <p:grpSpPr>
          <a:xfrm>
            <a:off x="4027821" y="2503821"/>
            <a:ext cx="2144379" cy="696579"/>
            <a:chOff x="4267200" y="2580021"/>
            <a:chExt cx="2144379" cy="696579"/>
          </a:xfrm>
        </p:grpSpPr>
        <p:pic>
          <p:nvPicPr>
            <p:cNvPr id="222211" name="Picture 3" descr="C:\snavely\work\teaching\09Fa-CS6610\lectures\lec03\bee_bw.jp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267200" y="2590800"/>
              <a:ext cx="685800" cy="685800"/>
            </a:xfrm>
            <a:prstGeom prst="rect">
              <a:avLst/>
            </a:prstGeom>
            <a:noFill/>
          </p:spPr>
        </p:pic>
        <p:pic>
          <p:nvPicPr>
            <p:cNvPr id="28" name="Picture 3" descr="C:\snavely\work\teaching\09Fa-CS6610\lectures\lec03\bee_bw.jp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 rot="2558027">
              <a:off x="5725779" y="2580021"/>
              <a:ext cx="685800" cy="685800"/>
            </a:xfrm>
            <a:prstGeom prst="rect">
              <a:avLst/>
            </a:prstGeom>
            <a:noFill/>
          </p:spPr>
        </p:pic>
        <p:sp>
          <p:nvSpPr>
            <p:cNvPr id="33" name="Right Arrow 32"/>
            <p:cNvSpPr/>
            <p:nvPr/>
          </p:nvSpPr>
          <p:spPr>
            <a:xfrm>
              <a:off x="5105400" y="2743200"/>
              <a:ext cx="304800" cy="381000"/>
            </a:xfrm>
            <a:prstGeom prst="right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" name="Group 25"/>
          <p:cNvGrpSpPr/>
          <p:nvPr/>
        </p:nvGrpSpPr>
        <p:grpSpPr>
          <a:xfrm>
            <a:off x="3962400" y="3962400"/>
            <a:ext cx="2438400" cy="1143000"/>
            <a:chOff x="4267200" y="3886200"/>
            <a:chExt cx="2438400" cy="1143000"/>
          </a:xfrm>
        </p:grpSpPr>
        <p:pic>
          <p:nvPicPr>
            <p:cNvPr id="29" name="Picture 3" descr="C:\snavely\work\teaching\09Fa-CS6610\lectures\lec03\bee_bw.jp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267200" y="3886200"/>
              <a:ext cx="685800" cy="685800"/>
            </a:xfrm>
            <a:prstGeom prst="rect">
              <a:avLst/>
            </a:prstGeom>
            <a:noFill/>
          </p:spPr>
        </p:pic>
        <p:pic>
          <p:nvPicPr>
            <p:cNvPr id="30" name="Picture 3" descr="C:\snavely\work\teaching\09Fa-CS6610\lectures\lec03\bee_bw.jp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562600" y="3886200"/>
              <a:ext cx="1143000" cy="1143000"/>
            </a:xfrm>
            <a:prstGeom prst="rect">
              <a:avLst/>
            </a:prstGeom>
            <a:noFill/>
          </p:spPr>
        </p:pic>
        <p:sp>
          <p:nvSpPr>
            <p:cNvPr id="34" name="Right Arrow 33"/>
            <p:cNvSpPr/>
            <p:nvPr/>
          </p:nvSpPr>
          <p:spPr>
            <a:xfrm>
              <a:off x="5105400" y="4038600"/>
              <a:ext cx="304800" cy="381000"/>
            </a:xfrm>
            <a:prstGeom prst="right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" name="Group 26"/>
          <p:cNvGrpSpPr/>
          <p:nvPr/>
        </p:nvGrpSpPr>
        <p:grpSpPr>
          <a:xfrm>
            <a:off x="4191000" y="5638800"/>
            <a:ext cx="2057400" cy="685800"/>
            <a:chOff x="4267200" y="5562600"/>
            <a:chExt cx="2057400" cy="685800"/>
          </a:xfrm>
        </p:grpSpPr>
        <p:pic>
          <p:nvPicPr>
            <p:cNvPr id="31" name="Picture 3" descr="C:\snavely\work\teaching\09Fa-CS6610\lectures\lec03\bee_bw.jp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267200" y="5562600"/>
              <a:ext cx="685800" cy="685800"/>
            </a:xfrm>
            <a:prstGeom prst="rect">
              <a:avLst/>
            </a:prstGeom>
            <a:noFill/>
          </p:spPr>
        </p:pic>
        <p:pic>
          <p:nvPicPr>
            <p:cNvPr id="32" name="Picture 3" descr="C:\snavely\work\teaching\09Fa-CS6610\lectures\lec03\bee_bw.jpg"/>
            <p:cNvPicPr>
              <a:picLocks noChangeAspect="1" noChangeArrowheads="1"/>
            </p:cNvPicPr>
            <p:nvPr/>
          </p:nvPicPr>
          <p:blipFill>
            <a:blip r:embed="rId3" cstate="print">
              <a:lum bright="30000"/>
            </a:blip>
            <a:srcRect/>
            <a:stretch>
              <a:fillRect/>
            </a:stretch>
          </p:blipFill>
          <p:spPr bwMode="auto">
            <a:xfrm>
              <a:off x="5638800" y="5562600"/>
              <a:ext cx="685800" cy="685800"/>
            </a:xfrm>
            <a:prstGeom prst="rect">
              <a:avLst/>
            </a:prstGeom>
            <a:noFill/>
          </p:spPr>
        </p:pic>
        <p:sp>
          <p:nvSpPr>
            <p:cNvPr id="35" name="Right Arrow 34"/>
            <p:cNvSpPr/>
            <p:nvPr/>
          </p:nvSpPr>
          <p:spPr>
            <a:xfrm>
              <a:off x="5105400" y="5715000"/>
              <a:ext cx="304800" cy="381000"/>
            </a:xfrm>
            <a:prstGeom prst="right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10727</TotalTime>
  <Words>1289</Words>
  <Application>Microsoft Office PowerPoint</Application>
  <PresentationFormat>On-screen Show (4:3)</PresentationFormat>
  <Paragraphs>316</Paragraphs>
  <Slides>42</Slides>
  <Notes>3</Notes>
  <HiddenSlides>4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3</vt:i4>
      </vt:variant>
      <vt:variant>
        <vt:lpstr>Slide Titles</vt:lpstr>
      </vt:variant>
      <vt:variant>
        <vt:i4>42</vt:i4>
      </vt:variant>
    </vt:vector>
  </HeadingPairs>
  <TitlesOfParts>
    <vt:vector size="46" baseType="lpstr">
      <vt:lpstr>Office Theme</vt:lpstr>
      <vt:lpstr>Equation</vt:lpstr>
      <vt:lpstr>CorelPhotoPaint.Image.8</vt:lpstr>
      <vt:lpstr>Bitmap Image</vt:lpstr>
      <vt:lpstr>Lecture 5: Feature descriptors and matching</vt:lpstr>
      <vt:lpstr>Reading</vt:lpstr>
      <vt:lpstr>Announcements</vt:lpstr>
      <vt:lpstr>Project 2 Demo</vt:lpstr>
      <vt:lpstr>Local features: main components</vt:lpstr>
      <vt:lpstr>Feature descriptors</vt:lpstr>
      <vt:lpstr>Feature descriptors</vt:lpstr>
      <vt:lpstr>Invariance vs. discriminability</vt:lpstr>
      <vt:lpstr>Image transformations revisited</vt:lpstr>
      <vt:lpstr>Invariance</vt:lpstr>
      <vt:lpstr>Invariant descriptors</vt:lpstr>
      <vt:lpstr>How to achieve invariance</vt:lpstr>
      <vt:lpstr>Rotation invariance for  feature descriptors</vt:lpstr>
      <vt:lpstr>Multiscale Oriented PatcheS descriptor</vt:lpstr>
      <vt:lpstr>Detections at multiple scales</vt:lpstr>
      <vt:lpstr>Scale Invariant Feature Transform</vt:lpstr>
      <vt:lpstr>SIFT descriptor</vt:lpstr>
      <vt:lpstr>Properties of SIFT</vt:lpstr>
      <vt:lpstr>Maximally Stable Extremal Regions</vt:lpstr>
      <vt:lpstr>SIFT Example</vt:lpstr>
      <vt:lpstr>Other descriptors</vt:lpstr>
      <vt:lpstr>Questions?</vt:lpstr>
      <vt:lpstr>Summary</vt:lpstr>
      <vt:lpstr>Which features match?</vt:lpstr>
      <vt:lpstr>Feature matching</vt:lpstr>
      <vt:lpstr>Feature distance</vt:lpstr>
      <vt:lpstr>PowerPoint Presentation</vt:lpstr>
      <vt:lpstr>Feature distance</vt:lpstr>
      <vt:lpstr>Feature matching example</vt:lpstr>
      <vt:lpstr>Feature matching example</vt:lpstr>
      <vt:lpstr>Evaluating the results</vt:lpstr>
      <vt:lpstr>True/false positives</vt:lpstr>
      <vt:lpstr>Evaluating the results</vt:lpstr>
      <vt:lpstr>Evaluating the results</vt:lpstr>
      <vt:lpstr>More on feature detection/description</vt:lpstr>
      <vt:lpstr>Lots of applications</vt:lpstr>
      <vt:lpstr>Object recognition (David Lowe)</vt:lpstr>
      <vt:lpstr>3D Reconstruction</vt:lpstr>
      <vt:lpstr>PowerPoint Presentation</vt:lpstr>
      <vt:lpstr>Augmented Reality</vt:lpstr>
      <vt:lpstr>Project 2:  Feature detection and matching</vt:lpstr>
      <vt:lpstr>Questions?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1: Images and image filtering</dc:title>
  <dc:creator>Noah Snavely</dc:creator>
  <cp:lastModifiedBy>Sindhu</cp:lastModifiedBy>
  <cp:revision>463</cp:revision>
  <dcterms:created xsi:type="dcterms:W3CDTF">2009-08-25T02:47:59Z</dcterms:created>
  <dcterms:modified xsi:type="dcterms:W3CDTF">2020-01-29T07:26:39Z</dcterms:modified>
</cp:coreProperties>
</file>